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unknown"/>
  <Default Extension="jpeg" ContentType="image/jpeg"/>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26"/>
  </p:notesMasterIdLst>
  <p:sldIdLst>
    <p:sldId id="256" r:id="rId2"/>
    <p:sldId id="290" r:id="rId3"/>
    <p:sldId id="273" r:id="rId4"/>
    <p:sldId id="274" r:id="rId5"/>
    <p:sldId id="303" r:id="rId6"/>
    <p:sldId id="276" r:id="rId7"/>
    <p:sldId id="279" r:id="rId8"/>
    <p:sldId id="277" r:id="rId9"/>
    <p:sldId id="278" r:id="rId10"/>
    <p:sldId id="281" r:id="rId11"/>
    <p:sldId id="304" r:id="rId12"/>
    <p:sldId id="289" r:id="rId13"/>
    <p:sldId id="292" r:id="rId14"/>
    <p:sldId id="291" r:id="rId15"/>
    <p:sldId id="293" r:id="rId16"/>
    <p:sldId id="294" r:id="rId17"/>
    <p:sldId id="295" r:id="rId18"/>
    <p:sldId id="296" r:id="rId19"/>
    <p:sldId id="282" r:id="rId20"/>
    <p:sldId id="305" r:id="rId21"/>
    <p:sldId id="297" r:id="rId22"/>
    <p:sldId id="298" r:id="rId23"/>
    <p:sldId id="299" r:id="rId24"/>
    <p:sldId id="30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C9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6"/>
    <p:restoredTop sz="94761"/>
  </p:normalViewPr>
  <p:slideViewPr>
    <p:cSldViewPr snapToGrid="0" snapToObjects="1">
      <p:cViewPr varScale="1">
        <p:scale>
          <a:sx n="76" d="100"/>
          <a:sy n="76" d="100"/>
        </p:scale>
        <p:origin x="-392" y="-1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10B19-19A7-DD44-9DB8-DE58C36EE8FD}" type="datetimeFigureOut">
              <a:rPr lang="en-US" smtClean="0"/>
              <a:t>08/03/17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6EDE30-E21E-364C-AA07-2B1CAC994606}" type="slidenum">
              <a:rPr lang="en-US" smtClean="0"/>
              <a:t>‹#›</a:t>
            </a:fld>
            <a:endParaRPr lang="en-US"/>
          </a:p>
        </p:txBody>
      </p:sp>
    </p:spTree>
    <p:extLst>
      <p:ext uri="{BB962C8B-B14F-4D97-AF65-F5344CB8AC3E}">
        <p14:creationId xmlns:p14="http://schemas.microsoft.com/office/powerpoint/2010/main" val="1113895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1</a:t>
            </a:fld>
            <a:endParaRPr lang="en-US"/>
          </a:p>
        </p:txBody>
      </p:sp>
    </p:spTree>
    <p:extLst>
      <p:ext uri="{BB962C8B-B14F-4D97-AF65-F5344CB8AC3E}">
        <p14:creationId xmlns:p14="http://schemas.microsoft.com/office/powerpoint/2010/main" val="1520990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a:t>
            </a:r>
            <a:r>
              <a:rPr lang="en-US" dirty="0" smtClean="0"/>
              <a:t>impact on the ocean, even</a:t>
            </a:r>
            <a:r>
              <a:rPr lang="en-US" baseline="0" dirty="0" smtClean="0"/>
              <a:t> in the deepest places, is far greater than we thought. A few weeks ago, this study appeared that shows that manmade chemicals were found in marine life at 10km deep.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11</a:t>
            </a:fld>
            <a:endParaRPr lang="en-US"/>
          </a:p>
        </p:txBody>
      </p:sp>
    </p:spTree>
    <p:extLst>
      <p:ext uri="{BB962C8B-B14F-4D97-AF65-F5344CB8AC3E}">
        <p14:creationId xmlns:p14="http://schemas.microsoft.com/office/powerpoint/2010/main" val="812004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colleague</a:t>
            </a:r>
            <a:r>
              <a:rPr lang="en-US" baseline="0" dirty="0" smtClean="0"/>
              <a:t> shared this image of a plastic bag and beer can. You may think this is a picture of our beach. Is it not. This is a picture of 2300m depth in the mid-</a:t>
            </a:r>
            <a:r>
              <a:rPr lang="en-US" baseline="0" dirty="0" err="1" smtClean="0"/>
              <a:t>cayman</a:t>
            </a:r>
            <a:r>
              <a:rPr lang="en-US" baseline="0" dirty="0" smtClean="0"/>
              <a:t> spreading </a:t>
            </a:r>
            <a:r>
              <a:rPr lang="en-US" baseline="0" dirty="0" err="1" smtClean="0"/>
              <a:t>centre</a:t>
            </a:r>
            <a:r>
              <a:rPr lang="en-US" baseline="0" dirty="0" smtClean="0"/>
              <a:t> in the Caribbean. close to the Von </a:t>
            </a:r>
            <a:r>
              <a:rPr lang="en-US" baseline="0" dirty="0" err="1" smtClean="0"/>
              <a:t>Damm</a:t>
            </a:r>
            <a:r>
              <a:rPr lang="en-US" baseline="0" dirty="0" smtClean="0"/>
              <a:t> Vent field.</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12</a:t>
            </a:fld>
            <a:endParaRPr lang="en-US"/>
          </a:p>
        </p:txBody>
      </p:sp>
    </p:spTree>
    <p:extLst>
      <p:ext uri="{BB962C8B-B14F-4D97-AF65-F5344CB8AC3E}">
        <p14:creationId xmlns:p14="http://schemas.microsoft.com/office/powerpoint/2010/main" val="1806019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searched a bit about this site on google and found an article about this hydrothermal vent published in Nature in 2011, showing a wealth of specialized chemosynthetic biodiversity. Some further reading, showed that 2 new species were recently discovered on this site and published in 2012 and 2103. A world’s deepest known vent shrimp and a deep-sea snail. Now let’s see if OBIS has some data from this area.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13</a:t>
            </a:fld>
            <a:endParaRPr lang="en-US"/>
          </a:p>
        </p:txBody>
      </p:sp>
    </p:spTree>
    <p:extLst>
      <p:ext uri="{BB962C8B-B14F-4D97-AF65-F5344CB8AC3E}">
        <p14:creationId xmlns:p14="http://schemas.microsoft.com/office/powerpoint/2010/main" val="77608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OBIS</a:t>
            </a:r>
            <a:r>
              <a:rPr lang="en-US" baseline="0" dirty="0" smtClean="0"/>
              <a:t> mapping tool, OBIS has 131 observations of 38 taxa from 7 datasets. The deep records are from 2200m to 4900m depth.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14</a:t>
            </a:fld>
            <a:endParaRPr lang="en-US"/>
          </a:p>
        </p:txBody>
      </p:sp>
    </p:spTree>
    <p:extLst>
      <p:ext uri="{BB962C8B-B14F-4D97-AF65-F5344CB8AC3E}">
        <p14:creationId xmlns:p14="http://schemas.microsoft.com/office/powerpoint/2010/main" val="792926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deep-se</a:t>
            </a:r>
            <a:r>
              <a:rPr lang="en-US" baseline="0" dirty="0" smtClean="0"/>
              <a:t>a records come from 2 datasets, a shrimp dataset from New Zealand and a dataset from Japan, who seems to have made a special trip to the Caribbean to visit this site.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15</a:t>
            </a:fld>
            <a:endParaRPr lang="en-US"/>
          </a:p>
        </p:txBody>
      </p:sp>
    </p:spTree>
    <p:extLst>
      <p:ext uri="{BB962C8B-B14F-4D97-AF65-F5344CB8AC3E}">
        <p14:creationId xmlns:p14="http://schemas.microsoft.com/office/powerpoint/2010/main" val="1098972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records,</a:t>
            </a:r>
            <a:r>
              <a:rPr lang="en-US" baseline="0" dirty="0" smtClean="0"/>
              <a:t> OBIS has 36 records of the </a:t>
            </a:r>
            <a:r>
              <a:rPr lang="en-US" baseline="0" dirty="0" err="1" smtClean="0"/>
              <a:t>deepsea</a:t>
            </a:r>
            <a:r>
              <a:rPr lang="en-US" baseline="0" dirty="0" smtClean="0"/>
              <a:t> shrimp and 12 records of the deep-sea </a:t>
            </a:r>
            <a:r>
              <a:rPr lang="en-US" baseline="0" dirty="0" err="1" smtClean="0"/>
              <a:t>mollusc</a:t>
            </a:r>
            <a:r>
              <a:rPr lang="en-US" baseline="0" dirty="0" smtClean="0"/>
              <a:t> collected in 2013. Those new species were found again one year after they were described for the first time by an expedition from JAMSTEC with visiting UK scientists on-board.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16</a:t>
            </a:fld>
            <a:endParaRPr lang="en-US"/>
          </a:p>
        </p:txBody>
      </p:sp>
    </p:spTree>
    <p:extLst>
      <p:ext uri="{BB962C8B-B14F-4D97-AF65-F5344CB8AC3E}">
        <p14:creationId xmlns:p14="http://schemas.microsoft.com/office/powerpoint/2010/main" val="714203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only deep-sea</a:t>
            </a:r>
            <a:r>
              <a:rPr lang="en-US" baseline="0" dirty="0" smtClean="0"/>
              <a:t> species occur in this area of the Caribbean. We also have some records of the green turtle.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17</a:t>
            </a:fld>
            <a:endParaRPr lang="en-US"/>
          </a:p>
        </p:txBody>
      </p:sp>
    </p:spTree>
    <p:extLst>
      <p:ext uri="{BB962C8B-B14F-4D97-AF65-F5344CB8AC3E}">
        <p14:creationId xmlns:p14="http://schemas.microsoft.com/office/powerpoint/2010/main" val="803775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green turtle is a cosmopolitan species, that migrates within and beyond areas of national jurisdiction. It is a species that is considered endangered on the IUCN Red List. BBNJ not only concerns deep-sea species but also species that live in the open pelagic. </a:t>
            </a:r>
          </a:p>
        </p:txBody>
      </p:sp>
      <p:sp>
        <p:nvSpPr>
          <p:cNvPr id="4" name="Slide Number Placeholder 3"/>
          <p:cNvSpPr>
            <a:spLocks noGrp="1"/>
          </p:cNvSpPr>
          <p:nvPr>
            <p:ph type="sldNum" sz="quarter" idx="10"/>
          </p:nvPr>
        </p:nvSpPr>
        <p:spPr/>
        <p:txBody>
          <a:bodyPr/>
          <a:lstStyle/>
          <a:p>
            <a:fld id="{D36EDE30-E21E-364C-AA07-2B1CAC994606}" type="slidenum">
              <a:rPr lang="en-US" smtClean="0"/>
              <a:t>18</a:t>
            </a:fld>
            <a:endParaRPr lang="en-US"/>
          </a:p>
        </p:txBody>
      </p:sp>
    </p:spTree>
    <p:extLst>
      <p:ext uri="{BB962C8B-B14F-4D97-AF65-F5344CB8AC3E}">
        <p14:creationId xmlns:p14="http://schemas.microsoft.com/office/powerpoint/2010/main" val="154024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Half a year ago, OBIS has launched</a:t>
            </a:r>
            <a:r>
              <a:rPr lang="en-US" baseline="0" dirty="0" smtClean="0"/>
              <a:t> a new portal. This is a user-friendly website where you can easily discover what data and information OBIS provides for species,</a:t>
            </a:r>
            <a:r>
              <a:rPr lang="en-US" dirty="0" smtClean="0"/>
              <a:t> and areas such as </a:t>
            </a:r>
            <a:r>
              <a:rPr lang="en-US" baseline="0" dirty="0" smtClean="0"/>
              <a:t>by country, or ABNJ and world heritage sites.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19</a:t>
            </a:fld>
            <a:endParaRPr lang="en-US"/>
          </a:p>
        </p:txBody>
      </p:sp>
    </p:spTree>
    <p:extLst>
      <p:ext uri="{BB962C8B-B14F-4D97-AF65-F5344CB8AC3E}">
        <p14:creationId xmlns:p14="http://schemas.microsoft.com/office/powerpoint/2010/main" val="2138362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example, OBIS has about 2500 observations from 1000 species in the Aldabra Atoll, from 23 datasets provided by 13 institutions. Interestingly, 33 species are only reported from this area. So could be unique to the Aldabra Atoll. The portal provide some further graphs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21</a:t>
            </a:fld>
            <a:endParaRPr lang="en-US"/>
          </a:p>
        </p:txBody>
      </p:sp>
    </p:spTree>
    <p:extLst>
      <p:ext uri="{BB962C8B-B14F-4D97-AF65-F5344CB8AC3E}">
        <p14:creationId xmlns:p14="http://schemas.microsoft.com/office/powerpoint/2010/main" val="2564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OBIS started under the Census</a:t>
            </a:r>
            <a:r>
              <a:rPr lang="en-US" baseline="0" dirty="0" smtClean="0"/>
              <a:t> of Marine Life. A 10 year </a:t>
            </a:r>
            <a:r>
              <a:rPr lang="en-US" baseline="0" dirty="0" err="1" smtClean="0"/>
              <a:t>programme</a:t>
            </a:r>
            <a:r>
              <a:rPr lang="en-US" baseline="0" dirty="0" smtClean="0"/>
              <a:t> to document what lived, lives and will live in the Ocean. OBIS is the data legacy of the Census.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2</a:t>
            </a:fld>
            <a:endParaRPr lang="en-US"/>
          </a:p>
        </p:txBody>
      </p:sp>
    </p:spTree>
    <p:extLst>
      <p:ext uri="{BB962C8B-B14F-4D97-AF65-F5344CB8AC3E}">
        <p14:creationId xmlns:p14="http://schemas.microsoft.com/office/powerpoint/2010/main" val="1008866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as species per taxonomic groups, species accumulation curves,</a:t>
            </a:r>
            <a:r>
              <a:rPr lang="en-US" baseline="0" dirty="0" smtClean="0"/>
              <a:t> red list species,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22</a:t>
            </a:fld>
            <a:endParaRPr lang="en-US"/>
          </a:p>
        </p:txBody>
      </p:sp>
    </p:spTree>
    <p:extLst>
      <p:ext uri="{BB962C8B-B14F-4D97-AF65-F5344CB8AC3E}">
        <p14:creationId xmlns:p14="http://schemas.microsoft.com/office/powerpoint/2010/main" val="1395004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Species</a:t>
            </a:r>
            <a:r>
              <a:rPr lang="en-US" baseline="0" dirty="0" smtClean="0"/>
              <a:t> that are unique, but also new species recordings and species that are no longer observed since for example 1950, so potentially disappeared.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23</a:t>
            </a:fld>
            <a:endParaRPr lang="en-US"/>
          </a:p>
        </p:txBody>
      </p:sp>
    </p:spTree>
    <p:extLst>
      <p:ext uri="{BB962C8B-B14F-4D97-AF65-F5344CB8AC3E}">
        <p14:creationId xmlns:p14="http://schemas.microsoft.com/office/powerpoint/2010/main" val="541624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OBIS has the foundational technology</a:t>
            </a:r>
            <a:r>
              <a:rPr lang="en-US" baseline="0" dirty="0" smtClean="0"/>
              <a:t> and methodology for robust data </a:t>
            </a:r>
            <a:r>
              <a:rPr lang="en-US" baseline="0" dirty="0" err="1" smtClean="0"/>
              <a:t>intregration</a:t>
            </a:r>
            <a:r>
              <a:rPr lang="en-US" baseline="0" dirty="0" smtClean="0"/>
              <a:t>, products and services that can support BBNJ. However, it can be further expanded to serve BBNJ not only as a data sharing platform and clearing house, but also include information around the sampling event, such as cruises, institutes, researchers, projects/grants, the applications and publications and the collection methods and protocols.  OBIS should also allow annotations to the data, so data can be flagged as appropriate or inappropriate in a BBNJ - legal context, including a measure of uncertainty. </a:t>
            </a:r>
          </a:p>
          <a:p>
            <a:endParaRPr lang="en-US" baseline="0" dirty="0" smtClean="0"/>
          </a:p>
          <a:p>
            <a:r>
              <a:rPr lang="en-US" baseline="0" dirty="0" smtClean="0"/>
              <a:t>BBNJ can build on an existing network of &gt;600 institutions world-wide, the expertise of 27 OBIS nodes, and a data coordination office under IOC. However, we still need to expand our network, to include more institutions and regions including the SIDS. This will require training and more resources.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24</a:t>
            </a:fld>
            <a:endParaRPr lang="en-US"/>
          </a:p>
        </p:txBody>
      </p:sp>
    </p:spTree>
    <p:extLst>
      <p:ext uri="{BB962C8B-B14F-4D97-AF65-F5344CB8AC3E}">
        <p14:creationId xmlns:p14="http://schemas.microsoft.com/office/powerpoint/2010/main" val="56567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funding</a:t>
            </a:r>
            <a:r>
              <a:rPr lang="en-US" baseline="0" dirty="0" smtClean="0"/>
              <a:t> from the Sloan Foundation ended in 2010, and OBIS was then adopted by the IOC Member States, as a project of IODE. OBIS is now world’s largest open-access database with 47 M observations of nearly 120,000 marine species, provided by 600 institutions world wide. </a:t>
            </a:r>
            <a:endParaRPr lang="en-US" dirty="0"/>
          </a:p>
        </p:txBody>
      </p:sp>
      <p:sp>
        <p:nvSpPr>
          <p:cNvPr id="4" name="Slide Number Placeholder 3"/>
          <p:cNvSpPr>
            <a:spLocks noGrp="1"/>
          </p:cNvSpPr>
          <p:nvPr>
            <p:ph type="sldNum" sz="quarter" idx="10"/>
          </p:nvPr>
        </p:nvSpPr>
        <p:spPr/>
        <p:txBody>
          <a:bodyPr/>
          <a:lstStyle/>
          <a:p>
            <a:fld id="{A60DA1AF-35FA-F848-B40B-524A39595857}" type="slidenum">
              <a:rPr lang="en-US" smtClean="0"/>
              <a:t>3</a:t>
            </a:fld>
            <a:endParaRPr lang="en-US"/>
          </a:p>
        </p:txBody>
      </p:sp>
    </p:spTree>
    <p:extLst>
      <p:ext uri="{BB962C8B-B14F-4D97-AF65-F5344CB8AC3E}">
        <p14:creationId xmlns:p14="http://schemas.microsoft.com/office/powerpoint/2010/main" val="1618330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from these</a:t>
            </a:r>
            <a:r>
              <a:rPr lang="en-US" baseline="0" dirty="0" smtClean="0"/>
              <a:t> 600 institutions is provided to OBIS through more than 20 national, regional or thematic OBIS nodes. They standardize and quality control the data, so OBIS can easily integrate them in a single database. The central system is maintained here at the OBIS secretariat in Oostende.</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4</a:t>
            </a:fld>
            <a:endParaRPr lang="en-US"/>
          </a:p>
        </p:txBody>
      </p:sp>
    </p:spTree>
    <p:extLst>
      <p:ext uri="{BB962C8B-B14F-4D97-AF65-F5344CB8AC3E}">
        <p14:creationId xmlns:p14="http://schemas.microsoft.com/office/powerpoint/2010/main" val="2036415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solidFill>
                  <a:srgbClr val="FF0000"/>
                </a:solidFill>
              </a:rPr>
              <a:t>So</a:t>
            </a:r>
            <a:r>
              <a:rPr lang="en-US" b="0" baseline="0" dirty="0" smtClean="0">
                <a:solidFill>
                  <a:srgbClr val="FF0000"/>
                </a:solidFill>
              </a:rPr>
              <a:t> far, more than 1000 papers have cited OBIS. This graph shows the connections of the co-authors on each of these papers. Interestingly, there are not only N-N but also N-S and S-S connections. </a:t>
            </a:r>
            <a:r>
              <a:rPr lang="en-US" b="0" dirty="0" smtClean="0">
                <a:solidFill>
                  <a:srgbClr val="FF0000"/>
                </a:solidFill>
              </a:rPr>
              <a:t>Through open-access to data, OBIS provides equitable</a:t>
            </a:r>
            <a:r>
              <a:rPr lang="en-US" b="0" baseline="0" dirty="0" smtClean="0">
                <a:solidFill>
                  <a:srgbClr val="FF0000"/>
                </a:solidFill>
              </a:rPr>
              <a:t> access and </a:t>
            </a:r>
            <a:r>
              <a:rPr lang="en-US" b="0" dirty="0" smtClean="0">
                <a:solidFill>
                  <a:srgbClr val="FF0000"/>
                </a:solidFill>
              </a:rPr>
              <a:t>benefits to research and enhances international collaboration.</a:t>
            </a:r>
            <a:r>
              <a:rPr lang="en-US" b="0" baseline="0" dirty="0" smtClean="0">
                <a:solidFill>
                  <a:srgbClr val="FF0000"/>
                </a:solidFill>
              </a:rPr>
              <a:t> OBIS contribution to Marine Scientific Research is recognized by the United Nations General Assembly.</a:t>
            </a:r>
          </a:p>
        </p:txBody>
      </p:sp>
      <p:sp>
        <p:nvSpPr>
          <p:cNvPr id="4" name="Slide Number Placeholder 3"/>
          <p:cNvSpPr>
            <a:spLocks noGrp="1"/>
          </p:cNvSpPr>
          <p:nvPr>
            <p:ph type="sldNum" sz="quarter" idx="10"/>
          </p:nvPr>
        </p:nvSpPr>
        <p:spPr/>
        <p:txBody>
          <a:bodyPr/>
          <a:lstStyle/>
          <a:p>
            <a:fld id="{F21A69E1-4948-F746-9193-6F7D97D5BD66}" type="slidenum">
              <a:rPr lang="en-US" smtClean="0"/>
              <a:t>6</a:t>
            </a:fld>
            <a:endParaRPr lang="en-US"/>
          </a:p>
        </p:txBody>
      </p:sp>
    </p:spTree>
    <p:extLst>
      <p:ext uri="{BB962C8B-B14F-4D97-AF65-F5344CB8AC3E}">
        <p14:creationId xmlns:p14="http://schemas.microsoft.com/office/powerpoint/2010/main" val="231404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the data is freely available, many scientists are building applications. A few use cases are for example, a new species trend indicator based on site occupancy modeling, changes in species composition, the impact of ocean acidification on polar species, and marine mammal density models which inform the government on when certain activities should be stopped.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7</a:t>
            </a:fld>
            <a:endParaRPr lang="en-US"/>
          </a:p>
        </p:txBody>
      </p:sp>
    </p:spTree>
    <p:extLst>
      <p:ext uri="{BB962C8B-B14F-4D97-AF65-F5344CB8AC3E}">
        <p14:creationId xmlns:p14="http://schemas.microsoft.com/office/powerpoint/2010/main" val="295076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OBIS is also</a:t>
            </a:r>
            <a:r>
              <a:rPr lang="en-US" baseline="0" dirty="0" smtClean="0"/>
              <a:t> a major source of information for the identification of Ecologically or Biologically </a:t>
            </a:r>
            <a:r>
              <a:rPr lang="en-US" baseline="0" dirty="0" err="1" smtClean="0"/>
              <a:t>Signifcant</a:t>
            </a:r>
            <a:r>
              <a:rPr lang="en-US" baseline="0" dirty="0" smtClean="0"/>
              <a:t> Areas in the high seas. A process led by the Convention on Biological Diversity. The CBD/COP explicitly asked IOC, through OBIS, to provide scientific and technical support.</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8</a:t>
            </a:fld>
            <a:endParaRPr lang="en-US"/>
          </a:p>
        </p:txBody>
      </p:sp>
    </p:spTree>
    <p:extLst>
      <p:ext uri="{BB962C8B-B14F-4D97-AF65-F5344CB8AC3E}">
        <p14:creationId xmlns:p14="http://schemas.microsoft.com/office/powerpoint/2010/main" val="2058048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OBIS data was</a:t>
            </a:r>
            <a:r>
              <a:rPr lang="en-US" baseline="0" dirty="0" smtClean="0"/>
              <a:t> used in 3 chapters of the first UN World Ocean Assessment.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9</a:t>
            </a:fld>
            <a:endParaRPr lang="en-US"/>
          </a:p>
        </p:txBody>
      </p:sp>
    </p:spTree>
    <p:extLst>
      <p:ext uri="{BB962C8B-B14F-4D97-AF65-F5344CB8AC3E}">
        <p14:creationId xmlns:p14="http://schemas.microsoft.com/office/powerpoint/2010/main" val="1594218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a:t>
            </a:r>
            <a:r>
              <a:rPr lang="en-US" baseline="0" dirty="0" smtClean="0"/>
              <a:t> scientists from all over the world, to contribute to OBIS and </a:t>
            </a:r>
            <a:r>
              <a:rPr lang="en-US" baseline="0" dirty="0" err="1" smtClean="0"/>
              <a:t>analyse</a:t>
            </a:r>
            <a:r>
              <a:rPr lang="en-US" baseline="0" dirty="0" smtClean="0"/>
              <a:t> data from OBIS is a core activity of the OBIS secretariat. Also the OBIS nodes are training more and more people. These trainings use the </a:t>
            </a:r>
            <a:r>
              <a:rPr lang="en-US" baseline="0" dirty="0" err="1" smtClean="0"/>
              <a:t>OceanTeacher</a:t>
            </a:r>
            <a:r>
              <a:rPr lang="en-US" baseline="0" dirty="0" smtClean="0"/>
              <a:t> learning platform. </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10</a:t>
            </a:fld>
            <a:endParaRPr lang="en-US"/>
          </a:p>
        </p:txBody>
      </p:sp>
    </p:spTree>
    <p:extLst>
      <p:ext uri="{BB962C8B-B14F-4D97-AF65-F5344CB8AC3E}">
        <p14:creationId xmlns:p14="http://schemas.microsoft.com/office/powerpoint/2010/main" val="111820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FD79FD9-325D-B141-8773-CE861DEBEAD7}" type="datetimeFigureOut">
              <a:rPr lang="en-US" smtClean="0"/>
              <a:t>08/03/17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11191512" y="6461837"/>
            <a:ext cx="758033" cy="30145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D79FD9-325D-B141-8773-CE861DEBEAD7}" type="datetimeFigureOut">
              <a:rPr lang="en-US" smtClean="0"/>
              <a:t>08/03/17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D79FD9-325D-B141-8773-CE861DEBEAD7}" type="datetimeFigureOut">
              <a:rPr lang="en-US" smtClean="0"/>
              <a:t>08/03/17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D79FD9-325D-B141-8773-CE861DEBEAD7}" type="datetimeFigureOut">
              <a:rPr lang="en-US" smtClean="0"/>
              <a:t>08/03/17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D79FD9-325D-B141-8773-CE861DEBEAD7}" type="datetimeFigureOut">
              <a:rPr lang="en-US" smtClean="0"/>
              <a:t>08/03/17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11191512" y="6461837"/>
            <a:ext cx="758033" cy="3014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D79FD9-325D-B141-8773-CE861DEBEAD7}" type="datetimeFigureOut">
              <a:rPr lang="en-US" smtClean="0"/>
              <a:t>08/03/17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cSld>
  <p:clrMapOvr>
    <a:masterClrMapping/>
  </p:clrMapOvr>
  <p:extLst>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D79FD9-325D-B141-8773-CE861DEBEAD7}" type="datetimeFigureOut">
              <a:rPr lang="en-US" smtClean="0"/>
              <a:t>08/03/17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A66AB7-4064-7246-9E3B-59772B02EA40}" type="slidenum">
              <a:rPr lang="en-US" smtClean="0"/>
              <a:t>‹#›</a:t>
            </a:fld>
            <a:endParaRPr lang="en-US"/>
          </a:p>
        </p:txBody>
      </p:sp>
    </p:spTree>
  </p:cSld>
  <p:clrMapOvr>
    <a:masterClrMapping/>
  </p:clrMapOvr>
  <p:extLst>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D79FD9-325D-B141-8773-CE861DEBEAD7}" type="datetimeFigureOut">
              <a:rPr lang="en-US" smtClean="0"/>
              <a:t>08/03/17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A66AB7-4064-7246-9E3B-59772B02EA40}" type="slidenum">
              <a:rPr lang="en-US" smtClean="0"/>
              <a:t>‹#›</a:t>
            </a:fld>
            <a:endParaRPr lang="en-US"/>
          </a:p>
        </p:txBody>
      </p:sp>
      <p:pic>
        <p:nvPicPr>
          <p:cNvPr id="6" name="Picture 5"/>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11191512" y="6461837"/>
            <a:ext cx="758033" cy="30145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FD79FD9-325D-B141-8773-CE861DEBEAD7}" type="datetimeFigureOut">
              <a:rPr lang="en-US" smtClean="0"/>
              <a:t>08/03/17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9A66AB7-4064-7246-9E3B-59772B02EA40}" type="slidenum">
              <a:rPr lang="en-US" smtClean="0"/>
              <a:t>‹#›</a:t>
            </a:fld>
            <a:endParaRPr lang="en-US"/>
          </a:p>
        </p:txBody>
      </p:sp>
      <p:pic>
        <p:nvPicPr>
          <p:cNvPr id="10" name="Picture 9"/>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11191512" y="6461837"/>
            <a:ext cx="758033" cy="30145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FD79FD9-325D-B141-8773-CE861DEBEAD7}" type="datetimeFigureOut">
              <a:rPr lang="en-US" smtClean="0"/>
              <a:t>08/03/17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9A66AB7-4064-7246-9E3B-59772B02EA40}" type="slidenum">
              <a:rPr lang="en-US" smtClean="0"/>
              <a:t>‹#›</a:t>
            </a:fld>
            <a:endParaRPr lang="en-US"/>
          </a:p>
        </p:txBody>
      </p:sp>
    </p:spTree>
  </p:cSld>
  <p:clrMapOvr>
    <a:masterClrMapping/>
  </p:clrMapOvr>
  <p:extLst>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D79FD9-325D-B141-8773-CE861DEBEAD7}" type="datetimeFigureOut">
              <a:rPr lang="en-US" smtClean="0"/>
              <a:t>08/03/17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FD79FD9-325D-B141-8773-CE861DEBEAD7}" type="datetimeFigureOut">
              <a:rPr lang="en-US" smtClean="0"/>
              <a:t>08/03/17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9A66AB7-4064-7246-9E3B-59772B02EA4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rotWithShape="1">
          <a:blip r:embed="rId13">
            <a:lum bright="70000" contrast="-70000"/>
            <a:extLst>
              <a:ext uri="{28A0092B-C50C-407E-A947-70E740481C1C}">
                <a14:useLocalDpi xmlns:a14="http://schemas.microsoft.com/office/drawing/2010/main" val="0"/>
              </a:ext>
            </a:extLst>
          </a:blip>
          <a:srcRect b="30726"/>
          <a:stretch/>
        </p:blipFill>
        <p:spPr>
          <a:xfrm>
            <a:off x="11191512" y="6461837"/>
            <a:ext cx="758033" cy="301456"/>
          </a:xfrm>
          <a:prstGeom prst="rect">
            <a:avLst/>
          </a:prstGeom>
        </p:spPr>
      </p:pic>
    </p:spTree>
    <p:extLst>
      <p:ext uri="{BB962C8B-B14F-4D97-AF65-F5344CB8AC3E}">
        <p14:creationId xmlns:p14="http://schemas.microsoft.com/office/powerpoint/2010/main" val="88693859"/>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jpeg"/><Relationship Id="rId14" Type="http://schemas.openxmlformats.org/officeDocument/2006/relationships/image" Target="../media/image41.jp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jpe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jpeg"/><Relationship Id="rId9" Type="http://schemas.openxmlformats.org/officeDocument/2006/relationships/image" Target="../media/image36.png"/><Relationship Id="rId10"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1.xml"/><Relationship Id="rId5" Type="http://schemas.openxmlformats.org/officeDocument/2006/relationships/image" Target="../media/image43.jpeg"/><Relationship Id="rId6" Type="http://schemas.openxmlformats.org/officeDocument/2006/relationships/image" Target="../media/image44.png"/><Relationship Id="rId1" Type="http://schemas.microsoft.com/office/2007/relationships/media" Target="../media/media2.mov"/><Relationship Id="rId2" Type="http://schemas.openxmlformats.org/officeDocument/2006/relationships/video" Target="../media/media2.mov"/></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7.tiff"/><Relationship Id="rId5" Type="http://schemas.openxmlformats.org/officeDocument/2006/relationships/image" Target="../media/image59.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jpg"/><Relationship Id="rId9" Type="http://schemas.openxmlformats.org/officeDocument/2006/relationships/image" Target="../media/image19.tiff"/><Relationship Id="rId10"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3112" y="572739"/>
            <a:ext cx="10058400" cy="3566160"/>
          </a:xfrm>
        </p:spPr>
        <p:txBody>
          <a:bodyPr>
            <a:normAutofit/>
          </a:bodyPr>
          <a:lstStyle/>
          <a:p>
            <a:pPr algn="ctr"/>
            <a:r>
              <a:rPr lang="en-US" b="1" dirty="0" smtClean="0"/>
              <a:t>Ocean Biogeographic </a:t>
            </a:r>
            <a:r>
              <a:rPr lang="en-US" b="1" dirty="0"/>
              <a:t>Information </a:t>
            </a:r>
            <a:r>
              <a:rPr lang="en-US" b="1" dirty="0" smtClean="0"/>
              <a:t>System</a:t>
            </a:r>
            <a:br>
              <a:rPr lang="en-US" b="1" dirty="0" smtClean="0"/>
            </a:br>
            <a:r>
              <a:rPr lang="en-US" sz="3600" b="1" dirty="0" smtClean="0"/>
              <a:t>a </a:t>
            </a:r>
            <a:r>
              <a:rPr lang="en-US" sz="3600" b="1" dirty="0"/>
              <a:t>biodiversity data sharing platform and clearing house</a:t>
            </a:r>
          </a:p>
        </p:txBody>
      </p:sp>
      <p:sp>
        <p:nvSpPr>
          <p:cNvPr id="3" name="Subtitle 2"/>
          <p:cNvSpPr>
            <a:spLocks noGrp="1"/>
          </p:cNvSpPr>
          <p:nvPr>
            <p:ph type="subTitle" idx="1"/>
          </p:nvPr>
        </p:nvSpPr>
        <p:spPr>
          <a:xfrm>
            <a:off x="100668" y="6461836"/>
            <a:ext cx="12315038" cy="301457"/>
          </a:xfrm>
        </p:spPr>
        <p:txBody>
          <a:bodyPr>
            <a:normAutofit fontScale="77500" lnSpcReduction="20000"/>
          </a:bodyPr>
          <a:lstStyle/>
          <a:p>
            <a:r>
              <a:rPr lang="en-US" smtClean="0">
                <a:solidFill>
                  <a:schemeClr val="bg1"/>
                </a:solidFill>
                <a:latin typeface="+mj-lt"/>
              </a:rPr>
              <a:t>BBNJ </a:t>
            </a:r>
            <a:r>
              <a:rPr lang="en-US" dirty="0" smtClean="0">
                <a:solidFill>
                  <a:schemeClr val="bg1"/>
                </a:solidFill>
                <a:latin typeface="+mj-lt"/>
              </a:rPr>
              <a:t>SIDS Workshop, 7-9 march 2017, </a:t>
            </a:r>
            <a:r>
              <a:rPr lang="en-US" dirty="0" err="1" smtClean="0">
                <a:solidFill>
                  <a:schemeClr val="bg1"/>
                </a:solidFill>
                <a:latin typeface="+mj-lt"/>
              </a:rPr>
              <a:t>belgium</a:t>
            </a:r>
            <a:endParaRPr lang="en-US" dirty="0">
              <a:solidFill>
                <a:schemeClr val="bg1"/>
              </a:solidFill>
              <a:latin typeface="+mj-lt"/>
            </a:endParaRPr>
          </a:p>
        </p:txBody>
      </p:sp>
      <p:sp>
        <p:nvSpPr>
          <p:cNvPr id="5" name="TextBox 4"/>
          <p:cNvSpPr txBox="1"/>
          <p:nvPr/>
        </p:nvSpPr>
        <p:spPr>
          <a:xfrm>
            <a:off x="4753405" y="4469030"/>
            <a:ext cx="2681375" cy="1508105"/>
          </a:xfrm>
          <a:prstGeom prst="rect">
            <a:avLst/>
          </a:prstGeom>
          <a:noFill/>
        </p:spPr>
        <p:txBody>
          <a:bodyPr wrap="none" rtlCol="0">
            <a:spAutoFit/>
          </a:bodyPr>
          <a:lstStyle/>
          <a:p>
            <a:pPr algn="ctr"/>
            <a:r>
              <a:rPr lang="en-US" sz="2800" dirty="0" smtClean="0"/>
              <a:t>Ward Appeltans </a:t>
            </a:r>
          </a:p>
          <a:p>
            <a:pPr algn="ctr"/>
            <a:endParaRPr lang="en-US" sz="2800" dirty="0"/>
          </a:p>
          <a:p>
            <a:pPr algn="ctr"/>
            <a:r>
              <a:rPr lang="en-US" dirty="0" smtClean="0"/>
              <a:t>OBIS secretariat</a:t>
            </a:r>
          </a:p>
          <a:p>
            <a:pPr algn="ctr"/>
            <a:r>
              <a:rPr lang="en-US" dirty="0" smtClean="0"/>
              <a:t>IOC Project Office for IODE</a:t>
            </a:r>
            <a:endParaRPr lang="en-US" dirty="0"/>
          </a:p>
        </p:txBody>
      </p:sp>
      <p:pic>
        <p:nvPicPr>
          <p:cNvPr id="4" name="Picture 3"/>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b="30726"/>
          <a:stretch/>
        </p:blipFill>
        <p:spPr>
          <a:xfrm>
            <a:off x="11191512" y="6461837"/>
            <a:ext cx="758033" cy="301456"/>
          </a:xfrm>
          <a:prstGeom prst="rect">
            <a:avLst/>
          </a:prstGeom>
        </p:spPr>
      </p:pic>
      <p:pic>
        <p:nvPicPr>
          <p:cNvPr id="6" name="Picture 5"/>
          <p:cNvPicPr>
            <a:picLocks noChangeAspect="1"/>
          </p:cNvPicPr>
          <p:nvPr/>
        </p:nvPicPr>
        <p:blipFill rotWithShape="1">
          <a:blip r:embed="rId4"/>
          <a:srcRect b="44444"/>
          <a:stretch/>
        </p:blipFill>
        <p:spPr>
          <a:xfrm>
            <a:off x="8389620" y="4563158"/>
            <a:ext cx="2801892" cy="1413977"/>
          </a:xfrm>
          <a:prstGeom prst="rect">
            <a:avLst/>
          </a:prstGeom>
        </p:spPr>
      </p:pic>
      <p:pic>
        <p:nvPicPr>
          <p:cNvPr id="7" name="Picture 6"/>
          <p:cNvPicPr>
            <a:picLocks noChangeAspect="1"/>
          </p:cNvPicPr>
          <p:nvPr/>
        </p:nvPicPr>
        <p:blipFill rotWithShape="1">
          <a:blip r:embed="rId3">
            <a:biLevel thresh="75000"/>
            <a:extLst>
              <a:ext uri="{28A0092B-C50C-407E-A947-70E740481C1C}">
                <a14:useLocalDpi xmlns:a14="http://schemas.microsoft.com/office/drawing/2010/main" val="0"/>
              </a:ext>
            </a:extLst>
          </a:blip>
          <a:srcRect b="30726"/>
          <a:stretch/>
        </p:blipFill>
        <p:spPr>
          <a:xfrm>
            <a:off x="1133112" y="4641706"/>
            <a:ext cx="2769246" cy="1101279"/>
          </a:xfrm>
          <a:prstGeom prst="rect">
            <a:avLst/>
          </a:prstGeom>
        </p:spPr>
      </p:pic>
    </p:spTree>
    <p:extLst>
      <p:ext uri="{BB962C8B-B14F-4D97-AF65-F5344CB8AC3E}">
        <p14:creationId xmlns:p14="http://schemas.microsoft.com/office/powerpoint/2010/main" val="727283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2812" y="152130"/>
            <a:ext cx="4793153" cy="523220"/>
          </a:xfrm>
          <a:prstGeom prst="rect">
            <a:avLst/>
          </a:prstGeom>
        </p:spPr>
        <p:txBody>
          <a:bodyPr wrap="square">
            <a:spAutoFit/>
          </a:bodyPr>
          <a:lstStyle/>
          <a:p>
            <a:pPr>
              <a:spcBef>
                <a:spcPts val="750"/>
              </a:spcBef>
            </a:pPr>
            <a:r>
              <a:rPr lang="en-US" sz="2800" b="1" dirty="0">
                <a:ea typeface="Bernard MT Condensed" charset="0"/>
                <a:cs typeface="Bernard MT Condensed" charset="0"/>
              </a:rPr>
              <a:t>Capacity Development</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6085" y="4342630"/>
            <a:ext cx="2973871" cy="1718411"/>
          </a:xfrm>
          <a:prstGeom prst="rect">
            <a:avLst/>
          </a:prstGeom>
        </p:spPr>
      </p:pic>
      <p:sp>
        <p:nvSpPr>
          <p:cNvPr id="5" name="TextBox 4"/>
          <p:cNvSpPr txBox="1"/>
          <p:nvPr/>
        </p:nvSpPr>
        <p:spPr>
          <a:xfrm>
            <a:off x="1840949" y="6072581"/>
            <a:ext cx="1531188" cy="300082"/>
          </a:xfrm>
          <a:prstGeom prst="rect">
            <a:avLst/>
          </a:prstGeom>
          <a:noFill/>
        </p:spPr>
        <p:txBody>
          <a:bodyPr wrap="none" rtlCol="0">
            <a:spAutoFit/>
          </a:bodyPr>
          <a:lstStyle/>
          <a:p>
            <a:r>
              <a:rPr lang="en-US" sz="1350" b="1" dirty="0"/>
              <a:t>Connecting People</a:t>
            </a:r>
          </a:p>
        </p:txBody>
      </p:sp>
      <p:pic>
        <p:nvPicPr>
          <p:cNvPr id="32" name="Picture 10" descr="D:\2015_OTGA@Belgium\OBIS_Presentation\Data Malaysia.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01445" y="2800836"/>
            <a:ext cx="3120537" cy="13705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20895" y="2615446"/>
            <a:ext cx="1410868" cy="1129775"/>
          </a:xfrm>
          <a:prstGeom prst="rect">
            <a:avLst/>
          </a:prstGeom>
        </p:spPr>
      </p:pic>
      <p:sp>
        <p:nvSpPr>
          <p:cNvPr id="10" name="TextBox 9"/>
          <p:cNvSpPr txBox="1"/>
          <p:nvPr/>
        </p:nvSpPr>
        <p:spPr>
          <a:xfrm>
            <a:off x="9514087" y="3699373"/>
            <a:ext cx="803553" cy="300082"/>
          </a:xfrm>
          <a:prstGeom prst="rect">
            <a:avLst/>
          </a:prstGeom>
          <a:noFill/>
        </p:spPr>
        <p:txBody>
          <a:bodyPr wrap="none" rtlCol="0">
            <a:spAutoFit/>
          </a:bodyPr>
          <a:lstStyle/>
          <a:p>
            <a:r>
              <a:rPr lang="en-US" sz="1350" dirty="0"/>
              <a:t>Malaysia</a:t>
            </a:r>
          </a:p>
        </p:txBody>
      </p:sp>
      <p:pic>
        <p:nvPicPr>
          <p:cNvPr id="33" name="Picture 32" descr="C:\Users\KCDP PC\Documents\R\heatmap1.png"/>
          <p:cNvPicPr/>
          <p:nvPr/>
        </p:nvPicPr>
        <p:blipFill rotWithShape="1">
          <a:blip r:embed="rId6" cstate="screen">
            <a:extLst>
              <a:ext uri="{28A0092B-C50C-407E-A947-70E740481C1C}">
                <a14:useLocalDpi xmlns:a14="http://schemas.microsoft.com/office/drawing/2010/main"/>
              </a:ext>
            </a:extLst>
          </a:blip>
          <a:srcRect/>
          <a:stretch/>
        </p:blipFill>
        <p:spPr bwMode="auto">
          <a:xfrm>
            <a:off x="7316657" y="4383234"/>
            <a:ext cx="2004575" cy="1343618"/>
          </a:xfrm>
          <a:prstGeom prst="rect">
            <a:avLst/>
          </a:prstGeom>
          <a:noFill/>
          <a:ln>
            <a:noFill/>
          </a:ln>
          <a:extLst>
            <a:ext uri="{53640926-AAD7-44d8-BBD7-CCE9431645EC}">
              <a14:shadowObscured xmlns:a14="http://schemas.microsoft.com/office/drawing/2010/main"/>
            </a:ext>
          </a:extLst>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11700" y="4067919"/>
            <a:ext cx="1656301" cy="1190552"/>
          </a:xfrm>
          <a:prstGeom prst="rect">
            <a:avLst/>
          </a:prstGeom>
        </p:spPr>
      </p:pic>
      <p:sp>
        <p:nvSpPr>
          <p:cNvPr id="14" name="TextBox 13"/>
          <p:cNvSpPr txBox="1"/>
          <p:nvPr/>
        </p:nvSpPr>
        <p:spPr>
          <a:xfrm>
            <a:off x="9634404" y="5215662"/>
            <a:ext cx="612996" cy="300082"/>
          </a:xfrm>
          <a:prstGeom prst="rect">
            <a:avLst/>
          </a:prstGeom>
          <a:noFill/>
        </p:spPr>
        <p:txBody>
          <a:bodyPr wrap="none" rtlCol="0">
            <a:spAutoFit/>
          </a:bodyPr>
          <a:lstStyle/>
          <a:p>
            <a:r>
              <a:rPr lang="en-US" sz="1350" dirty="0"/>
              <a:t>Kenya</a:t>
            </a:r>
          </a:p>
        </p:txBody>
      </p:sp>
      <p:pic>
        <p:nvPicPr>
          <p:cNvPr id="35" name="Picture 3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77124" y="2771170"/>
            <a:ext cx="1696391" cy="1131941"/>
          </a:xfrm>
          <a:prstGeom prst="rect">
            <a:avLst/>
          </a:prstGeom>
        </p:spPr>
      </p:pic>
      <p:sp>
        <p:nvSpPr>
          <p:cNvPr id="15" name="TextBox 14"/>
          <p:cNvSpPr txBox="1"/>
          <p:nvPr/>
        </p:nvSpPr>
        <p:spPr>
          <a:xfrm>
            <a:off x="1760670" y="5042020"/>
            <a:ext cx="595414" cy="507831"/>
          </a:xfrm>
          <a:prstGeom prst="rect">
            <a:avLst/>
          </a:prstGeom>
          <a:noFill/>
        </p:spPr>
        <p:txBody>
          <a:bodyPr wrap="none" rtlCol="0">
            <a:spAutoFit/>
          </a:bodyPr>
          <a:lstStyle/>
          <a:p>
            <a:r>
              <a:rPr lang="en-US" sz="1350" dirty="0"/>
              <a:t>South</a:t>
            </a:r>
          </a:p>
          <a:p>
            <a:r>
              <a:rPr lang="en-US" sz="1350" dirty="0"/>
              <a:t>Africa</a:t>
            </a:r>
          </a:p>
        </p:txBody>
      </p:sp>
      <p:sp>
        <p:nvSpPr>
          <p:cNvPr id="16" name="TextBox 15"/>
          <p:cNvSpPr txBox="1"/>
          <p:nvPr/>
        </p:nvSpPr>
        <p:spPr>
          <a:xfrm>
            <a:off x="3584244" y="6072581"/>
            <a:ext cx="853119" cy="300082"/>
          </a:xfrm>
          <a:prstGeom prst="rect">
            <a:avLst/>
          </a:prstGeom>
          <a:noFill/>
        </p:spPr>
        <p:txBody>
          <a:bodyPr wrap="none" rtlCol="0">
            <a:spAutoFit/>
          </a:bodyPr>
          <a:lstStyle/>
          <a:p>
            <a:r>
              <a:rPr lang="en-US" sz="1350" dirty="0"/>
              <a:t>Colombia</a:t>
            </a:r>
          </a:p>
        </p:txBody>
      </p:sp>
      <p:sp>
        <p:nvSpPr>
          <p:cNvPr id="17" name="TextBox 16"/>
          <p:cNvSpPr txBox="1"/>
          <p:nvPr/>
        </p:nvSpPr>
        <p:spPr>
          <a:xfrm>
            <a:off x="5268305" y="5441692"/>
            <a:ext cx="906530" cy="300082"/>
          </a:xfrm>
          <a:prstGeom prst="rect">
            <a:avLst/>
          </a:prstGeom>
          <a:noFill/>
        </p:spPr>
        <p:txBody>
          <a:bodyPr wrap="none" rtlCol="0">
            <a:spAutoFit/>
          </a:bodyPr>
          <a:lstStyle/>
          <a:p>
            <a:r>
              <a:rPr lang="en-US" sz="1350" dirty="0"/>
              <a:t>Venezuela</a:t>
            </a:r>
          </a:p>
        </p:txBody>
      </p:sp>
      <p:sp>
        <p:nvSpPr>
          <p:cNvPr id="18" name="TextBox 17"/>
          <p:cNvSpPr txBox="1"/>
          <p:nvPr/>
        </p:nvSpPr>
        <p:spPr>
          <a:xfrm>
            <a:off x="3104625" y="4055234"/>
            <a:ext cx="479618" cy="300082"/>
          </a:xfrm>
          <a:prstGeom prst="rect">
            <a:avLst/>
          </a:prstGeom>
          <a:noFill/>
        </p:spPr>
        <p:txBody>
          <a:bodyPr wrap="none" rtlCol="0">
            <a:spAutoFit/>
          </a:bodyPr>
          <a:lstStyle/>
          <a:p>
            <a:r>
              <a:rPr lang="en-US" sz="1350" dirty="0"/>
              <a:t>USA</a:t>
            </a:r>
          </a:p>
        </p:txBody>
      </p:sp>
      <p:sp>
        <p:nvSpPr>
          <p:cNvPr id="19" name="TextBox 18"/>
          <p:cNvSpPr txBox="1"/>
          <p:nvPr/>
        </p:nvSpPr>
        <p:spPr>
          <a:xfrm>
            <a:off x="5280636" y="4593452"/>
            <a:ext cx="870751" cy="300082"/>
          </a:xfrm>
          <a:prstGeom prst="rect">
            <a:avLst/>
          </a:prstGeom>
          <a:noFill/>
        </p:spPr>
        <p:txBody>
          <a:bodyPr wrap="none" rtlCol="0">
            <a:spAutoFit/>
          </a:bodyPr>
          <a:lstStyle/>
          <a:p>
            <a:r>
              <a:rPr lang="en-US" sz="1350" dirty="0"/>
              <a:t>Indonesia</a:t>
            </a:r>
          </a:p>
        </p:txBody>
      </p:sp>
      <p:sp>
        <p:nvSpPr>
          <p:cNvPr id="37" name="TextBox 36"/>
          <p:cNvSpPr txBox="1"/>
          <p:nvPr/>
        </p:nvSpPr>
        <p:spPr>
          <a:xfrm>
            <a:off x="3840393" y="4032882"/>
            <a:ext cx="803553" cy="300082"/>
          </a:xfrm>
          <a:prstGeom prst="rect">
            <a:avLst/>
          </a:prstGeom>
          <a:noFill/>
        </p:spPr>
        <p:txBody>
          <a:bodyPr wrap="none" rtlCol="0">
            <a:spAutoFit/>
          </a:bodyPr>
          <a:lstStyle/>
          <a:p>
            <a:r>
              <a:rPr lang="en-US" sz="1350" dirty="0"/>
              <a:t>Malaysia</a:t>
            </a:r>
          </a:p>
        </p:txBody>
      </p:sp>
      <p:pic>
        <p:nvPicPr>
          <p:cNvPr id="39" name="Picture 38"/>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054031" y="1167955"/>
            <a:ext cx="1165211" cy="1514180"/>
          </a:xfrm>
          <a:prstGeom prst="rect">
            <a:avLst/>
          </a:prstGeom>
        </p:spPr>
      </p:pic>
      <p:sp>
        <p:nvSpPr>
          <p:cNvPr id="40" name="TextBox 39"/>
          <p:cNvSpPr txBox="1"/>
          <p:nvPr/>
        </p:nvSpPr>
        <p:spPr>
          <a:xfrm>
            <a:off x="6294445" y="2366772"/>
            <a:ext cx="807846" cy="300082"/>
          </a:xfrm>
          <a:prstGeom prst="rect">
            <a:avLst/>
          </a:prstGeom>
          <a:noFill/>
        </p:spPr>
        <p:txBody>
          <a:bodyPr wrap="none" rtlCol="0">
            <a:spAutoFit/>
          </a:bodyPr>
          <a:lstStyle/>
          <a:p>
            <a:r>
              <a:rPr lang="en-US" sz="1350"/>
              <a:t>Tanzania</a:t>
            </a:r>
          </a:p>
        </p:txBody>
      </p:sp>
      <p:sp>
        <p:nvSpPr>
          <p:cNvPr id="42" name="TextBox 41"/>
          <p:cNvSpPr txBox="1"/>
          <p:nvPr/>
        </p:nvSpPr>
        <p:spPr>
          <a:xfrm>
            <a:off x="2112833" y="2311025"/>
            <a:ext cx="1420261" cy="1338828"/>
          </a:xfrm>
          <a:prstGeom prst="rect">
            <a:avLst/>
          </a:prstGeom>
          <a:noFill/>
        </p:spPr>
        <p:txBody>
          <a:bodyPr wrap="none" rtlCol="0">
            <a:spAutoFit/>
          </a:bodyPr>
          <a:lstStyle/>
          <a:p>
            <a:r>
              <a:rPr lang="en-US" sz="1350" dirty="0"/>
              <a:t>Data cleaning</a:t>
            </a:r>
          </a:p>
          <a:p>
            <a:r>
              <a:rPr lang="en-US" sz="1350" dirty="0"/>
              <a:t>Data formatting</a:t>
            </a:r>
          </a:p>
          <a:p>
            <a:r>
              <a:rPr lang="en-US" sz="1350" dirty="0"/>
              <a:t>Data publication</a:t>
            </a:r>
          </a:p>
          <a:p>
            <a:r>
              <a:rPr lang="en-US" sz="1350" dirty="0"/>
              <a:t>Data access</a:t>
            </a:r>
          </a:p>
          <a:p>
            <a:r>
              <a:rPr lang="en-US" sz="1350" dirty="0"/>
              <a:t>Data </a:t>
            </a:r>
            <a:r>
              <a:rPr lang="en-US" sz="1350" dirty="0" err="1"/>
              <a:t>visualisation</a:t>
            </a:r>
            <a:endParaRPr lang="en-US" sz="1350" dirty="0"/>
          </a:p>
          <a:p>
            <a:r>
              <a:rPr lang="en-US" sz="1350" dirty="0"/>
              <a:t>Data analysis</a:t>
            </a:r>
          </a:p>
        </p:txBody>
      </p:sp>
      <p:pic>
        <p:nvPicPr>
          <p:cNvPr id="44" name="Picture 4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09700" y="4328449"/>
            <a:ext cx="1134767" cy="930023"/>
          </a:xfrm>
          <a:prstGeom prst="rect">
            <a:avLst/>
          </a:prstGeom>
        </p:spPr>
      </p:pic>
      <p:sp>
        <p:nvSpPr>
          <p:cNvPr id="45" name="TextBox 44"/>
          <p:cNvSpPr txBox="1"/>
          <p:nvPr/>
        </p:nvSpPr>
        <p:spPr>
          <a:xfrm>
            <a:off x="6101443" y="5258471"/>
            <a:ext cx="871970" cy="300082"/>
          </a:xfrm>
          <a:prstGeom prst="rect">
            <a:avLst/>
          </a:prstGeom>
          <a:noFill/>
        </p:spPr>
        <p:txBody>
          <a:bodyPr wrap="none" rtlCol="0">
            <a:spAutoFit/>
          </a:bodyPr>
          <a:lstStyle/>
          <a:p>
            <a:r>
              <a:rPr lang="en-US" sz="1350"/>
              <a:t>Argentina</a:t>
            </a:r>
          </a:p>
        </p:txBody>
      </p:sp>
      <p:pic>
        <p:nvPicPr>
          <p:cNvPr id="46" name="Picture 4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401885" y="780746"/>
            <a:ext cx="1217535" cy="1144300"/>
          </a:xfrm>
          <a:prstGeom prst="rect">
            <a:avLst/>
          </a:prstGeom>
        </p:spPr>
      </p:pic>
      <p:sp>
        <p:nvSpPr>
          <p:cNvPr id="47" name="TextBox 46"/>
          <p:cNvSpPr txBox="1"/>
          <p:nvPr/>
        </p:nvSpPr>
        <p:spPr>
          <a:xfrm>
            <a:off x="9329020" y="1902122"/>
            <a:ext cx="695190" cy="300082"/>
          </a:xfrm>
          <a:prstGeom prst="rect">
            <a:avLst/>
          </a:prstGeom>
          <a:noFill/>
        </p:spPr>
        <p:txBody>
          <a:bodyPr wrap="none" rtlCol="0">
            <a:spAutoFit/>
          </a:bodyPr>
          <a:lstStyle/>
          <a:p>
            <a:r>
              <a:rPr lang="en-US" sz="1350" dirty="0"/>
              <a:t>Mexico</a:t>
            </a:r>
          </a:p>
        </p:txBody>
      </p:sp>
      <p:pic>
        <p:nvPicPr>
          <p:cNvPr id="48" name="Picture 4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22851" y="1010222"/>
            <a:ext cx="1006171" cy="1136842"/>
          </a:xfrm>
          <a:prstGeom prst="rect">
            <a:avLst/>
          </a:prstGeom>
        </p:spPr>
      </p:pic>
      <p:sp>
        <p:nvSpPr>
          <p:cNvPr id="49" name="TextBox 48"/>
          <p:cNvSpPr txBox="1"/>
          <p:nvPr/>
        </p:nvSpPr>
        <p:spPr>
          <a:xfrm>
            <a:off x="8349688" y="2095275"/>
            <a:ext cx="732636" cy="300082"/>
          </a:xfrm>
          <a:prstGeom prst="rect">
            <a:avLst/>
          </a:prstGeom>
          <a:noFill/>
        </p:spPr>
        <p:txBody>
          <a:bodyPr wrap="none" rtlCol="0">
            <a:spAutoFit/>
          </a:bodyPr>
          <a:lstStyle/>
          <a:p>
            <a:r>
              <a:rPr lang="en-US" sz="1350"/>
              <a:t>Ukraine</a:t>
            </a:r>
          </a:p>
        </p:txBody>
      </p:sp>
      <p:pic>
        <p:nvPicPr>
          <p:cNvPr id="50" name="Content Placeholder 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277124" y="1717114"/>
            <a:ext cx="1696391" cy="973799"/>
          </a:xfrm>
          <a:prstGeom prst="rect">
            <a:avLst/>
          </a:prstGeom>
        </p:spPr>
      </p:pic>
      <p:pic>
        <p:nvPicPr>
          <p:cNvPr id="30" name="Picture 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78464" y="869633"/>
            <a:ext cx="2541850" cy="653198"/>
          </a:xfrm>
          <a:prstGeom prst="rect">
            <a:avLst/>
          </a:prstGeom>
        </p:spPr>
      </p:pic>
    </p:spTree>
    <p:extLst>
      <p:ext uri="{BB962C8B-B14F-4D97-AF65-F5344CB8AC3E}">
        <p14:creationId xmlns:p14="http://schemas.microsoft.com/office/powerpoint/2010/main" val="4469377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600" y="0"/>
            <a:ext cx="8429868" cy="6858000"/>
          </a:xfrm>
          <a:prstGeom prst="rect">
            <a:avLst/>
          </a:prstGeom>
        </p:spPr>
      </p:pic>
    </p:spTree>
    <p:extLst>
      <p:ext uri="{BB962C8B-B14F-4D97-AF65-F5344CB8AC3E}">
        <p14:creationId xmlns:p14="http://schemas.microsoft.com/office/powerpoint/2010/main" val="12339538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566" y="1210491"/>
            <a:ext cx="6008915" cy="4506686"/>
          </a:xfrm>
          <a:prstGeom prst="rect">
            <a:avLst/>
          </a:prstGeom>
        </p:spPr>
      </p:pic>
      <p:sp>
        <p:nvSpPr>
          <p:cNvPr id="3" name="Rectangle 2"/>
          <p:cNvSpPr/>
          <p:nvPr/>
        </p:nvSpPr>
        <p:spPr>
          <a:xfrm>
            <a:off x="6096000" y="6379419"/>
            <a:ext cx="4526817" cy="369332"/>
          </a:xfrm>
          <a:prstGeom prst="rect">
            <a:avLst/>
          </a:prstGeom>
        </p:spPr>
        <p:txBody>
          <a:bodyPr wrap="none">
            <a:spAutoFit/>
          </a:bodyPr>
          <a:lstStyle/>
          <a:p>
            <a:r>
              <a:rPr lang="en-US" smtClean="0">
                <a:solidFill>
                  <a:schemeClr val="bg1"/>
                </a:solidFill>
                <a:latin typeface="Helvetica Neue" charset="0"/>
              </a:rPr>
              <a:t>Credits: Jon </a:t>
            </a:r>
            <a:r>
              <a:rPr lang="en-US" dirty="0">
                <a:solidFill>
                  <a:schemeClr val="bg1"/>
                </a:solidFill>
                <a:latin typeface="Helvetica Neue" charset="0"/>
              </a:rPr>
              <a:t>Copley </a:t>
            </a:r>
            <a:r>
              <a:rPr lang="en-US" dirty="0" smtClean="0">
                <a:solidFill>
                  <a:schemeClr val="bg1"/>
                </a:solidFill>
                <a:latin typeface="Helvetica Neue" charset="0"/>
              </a:rPr>
              <a:t>Univ. of Southampton</a:t>
            </a:r>
            <a:endParaRPr lang="en-US" dirty="0">
              <a:solidFill>
                <a:schemeClr val="bg1"/>
              </a:solidFill>
            </a:endParaRPr>
          </a:p>
        </p:txBody>
      </p:sp>
      <p:pic>
        <p:nvPicPr>
          <p:cNvPr id="4" name="vondammvent.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01190" y="577491"/>
            <a:ext cx="8389620" cy="5511429"/>
          </a:xfrm>
          <a:prstGeom prst="rect">
            <a:avLst/>
          </a:prstGeom>
        </p:spPr>
      </p:pic>
    </p:spTree>
    <p:extLst>
      <p:ext uri="{BB962C8B-B14F-4D97-AF65-F5344CB8AC3E}">
        <p14:creationId xmlns:p14="http://schemas.microsoft.com/office/powerpoint/2010/main" val="15912483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5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137" y="255753"/>
            <a:ext cx="4526741" cy="265185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526" y="261600"/>
            <a:ext cx="3572725" cy="257344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009" y="2907613"/>
            <a:ext cx="4784804" cy="206180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821" y="4963451"/>
            <a:ext cx="2278256" cy="1877101"/>
          </a:xfrm>
          <a:prstGeom prst="rect">
            <a:avLst/>
          </a:prstGeom>
        </p:spPr>
      </p:pic>
      <p:sp>
        <p:nvSpPr>
          <p:cNvPr id="6" name="Rectangle 5"/>
          <p:cNvSpPr/>
          <p:nvPr/>
        </p:nvSpPr>
        <p:spPr>
          <a:xfrm>
            <a:off x="2917511" y="5089691"/>
            <a:ext cx="2372114" cy="1077218"/>
          </a:xfrm>
          <a:prstGeom prst="rect">
            <a:avLst/>
          </a:prstGeom>
        </p:spPr>
        <p:txBody>
          <a:bodyPr wrap="square">
            <a:spAutoFit/>
          </a:bodyPr>
          <a:lstStyle/>
          <a:p>
            <a:r>
              <a:rPr lang="en-US" sz="1600" i="1" dirty="0" err="1"/>
              <a:t>Rimicaris</a:t>
            </a:r>
            <a:r>
              <a:rPr lang="en-US" sz="1600" i="1" dirty="0"/>
              <a:t> </a:t>
            </a:r>
            <a:r>
              <a:rPr lang="en-US" sz="1600" i="1" dirty="0" err="1"/>
              <a:t>hybisae</a:t>
            </a:r>
            <a:r>
              <a:rPr lang="en-US" sz="1600" i="1" dirty="0"/>
              <a:t> </a:t>
            </a:r>
            <a:r>
              <a:rPr lang="en-US" sz="1600" dirty="0"/>
              <a:t>Nye, Copley &amp; </a:t>
            </a:r>
            <a:r>
              <a:rPr lang="en-US" sz="1600" dirty="0" err="1"/>
              <a:t>Plouviez</a:t>
            </a:r>
            <a:r>
              <a:rPr lang="en-US" sz="1600" dirty="0"/>
              <a:t> 2012 (</a:t>
            </a:r>
            <a:r>
              <a:rPr lang="en-US" sz="1600" b="1" dirty="0">
                <a:solidFill>
                  <a:srgbClr val="FF0000"/>
                </a:solidFill>
              </a:rPr>
              <a:t>world's deepest known vent shrimp</a:t>
            </a:r>
            <a:r>
              <a:rPr lang="en-US" sz="1600" dirty="0"/>
              <a:t>)</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2741" y="2980185"/>
            <a:ext cx="4609404" cy="192793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8011" y="4902483"/>
            <a:ext cx="1997851" cy="1898606"/>
          </a:xfrm>
          <a:prstGeom prst="rect">
            <a:avLst/>
          </a:prstGeom>
        </p:spPr>
      </p:pic>
      <p:sp>
        <p:nvSpPr>
          <p:cNvPr id="10" name="Rectangle 9"/>
          <p:cNvSpPr/>
          <p:nvPr/>
        </p:nvSpPr>
        <p:spPr>
          <a:xfrm>
            <a:off x="8589027" y="5335912"/>
            <a:ext cx="2673703" cy="830997"/>
          </a:xfrm>
          <a:prstGeom prst="rect">
            <a:avLst/>
          </a:prstGeom>
        </p:spPr>
        <p:txBody>
          <a:bodyPr wrap="square">
            <a:spAutoFit/>
          </a:bodyPr>
          <a:lstStyle/>
          <a:p>
            <a:r>
              <a:rPr lang="en-US" sz="1600" i="1" dirty="0" err="1"/>
              <a:t>Iheyaspira</a:t>
            </a:r>
            <a:r>
              <a:rPr lang="en-US" sz="1600" i="1" dirty="0"/>
              <a:t> </a:t>
            </a:r>
            <a:r>
              <a:rPr lang="en-US" sz="1600" i="1" dirty="0" err="1"/>
              <a:t>bathycodon</a:t>
            </a:r>
            <a:r>
              <a:rPr lang="en-US" sz="1600" i="1" dirty="0"/>
              <a:t> </a:t>
            </a:r>
            <a:r>
              <a:rPr lang="en-US" sz="1600" dirty="0"/>
              <a:t>Nye, </a:t>
            </a:r>
            <a:r>
              <a:rPr lang="en-US" sz="1600" dirty="0" err="1"/>
              <a:t>Linse</a:t>
            </a:r>
            <a:r>
              <a:rPr lang="en-US" sz="1600" dirty="0"/>
              <a:t>, Copley &amp; </a:t>
            </a:r>
            <a:r>
              <a:rPr lang="en-US" sz="1600" dirty="0" err="1"/>
              <a:t>Plouviez</a:t>
            </a:r>
            <a:r>
              <a:rPr lang="en-US" sz="1600" dirty="0"/>
              <a:t> 2013 (</a:t>
            </a:r>
            <a:r>
              <a:rPr lang="en-US" sz="1600" dirty="0">
                <a:solidFill>
                  <a:srgbClr val="FF0000"/>
                </a:solidFill>
              </a:rPr>
              <a:t>deep-sea snail</a:t>
            </a:r>
            <a:r>
              <a:rPr lang="en-US" sz="1600" dirty="0"/>
              <a:t>) </a:t>
            </a:r>
          </a:p>
        </p:txBody>
      </p:sp>
      <p:cxnSp>
        <p:nvCxnSpPr>
          <p:cNvPr id="12" name="Straight Connector 11"/>
          <p:cNvCxnSpPr/>
          <p:nvPr/>
        </p:nvCxnSpPr>
        <p:spPr>
          <a:xfrm>
            <a:off x="227979" y="2907613"/>
            <a:ext cx="118710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09064" y="2927289"/>
            <a:ext cx="0" cy="39503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85935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19" y="1304693"/>
            <a:ext cx="6830421" cy="4294480"/>
          </a:xfrm>
          <a:prstGeom prst="rect">
            <a:avLst/>
          </a:prstGeom>
        </p:spPr>
      </p:pic>
      <p:sp>
        <p:nvSpPr>
          <p:cNvPr id="3" name="TextBox 2"/>
          <p:cNvSpPr txBox="1"/>
          <p:nvPr/>
        </p:nvSpPr>
        <p:spPr>
          <a:xfrm>
            <a:off x="591015" y="401444"/>
            <a:ext cx="2545697" cy="369332"/>
          </a:xfrm>
          <a:prstGeom prst="rect">
            <a:avLst/>
          </a:prstGeom>
          <a:noFill/>
        </p:spPr>
        <p:txBody>
          <a:bodyPr wrap="none" rtlCol="0">
            <a:spAutoFit/>
          </a:bodyPr>
          <a:lstStyle/>
          <a:p>
            <a:r>
              <a:rPr lang="en-US" dirty="0"/>
              <a:t>http://</a:t>
            </a:r>
            <a:r>
              <a:rPr lang="en-US" dirty="0" err="1"/>
              <a:t>iobis.org</a:t>
            </a:r>
            <a:r>
              <a:rPr lang="en-US" dirty="0"/>
              <a:t>/mapper/</a:t>
            </a:r>
          </a:p>
        </p:txBody>
      </p:sp>
      <p:sp>
        <p:nvSpPr>
          <p:cNvPr id="4" name="TextBox 3"/>
          <p:cNvSpPr txBox="1"/>
          <p:nvPr/>
        </p:nvSpPr>
        <p:spPr>
          <a:xfrm>
            <a:off x="1863863" y="2990268"/>
            <a:ext cx="1791581" cy="923330"/>
          </a:xfrm>
          <a:prstGeom prst="rect">
            <a:avLst/>
          </a:prstGeom>
          <a:solidFill>
            <a:schemeClr val="bg1"/>
          </a:solidFill>
        </p:spPr>
        <p:txBody>
          <a:bodyPr wrap="none" rtlCol="0">
            <a:spAutoFit/>
          </a:bodyPr>
          <a:lstStyle/>
          <a:p>
            <a:r>
              <a:rPr lang="en-US" dirty="0" smtClean="0"/>
              <a:t>131 observations</a:t>
            </a:r>
          </a:p>
          <a:p>
            <a:r>
              <a:rPr lang="en-US" dirty="0" smtClean="0"/>
              <a:t>38 taxa</a:t>
            </a:r>
          </a:p>
          <a:p>
            <a:r>
              <a:rPr lang="en-US" dirty="0" smtClean="0"/>
              <a:t>7 datasets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7502" y="172945"/>
            <a:ext cx="6836152" cy="2817323"/>
          </a:xfrm>
          <a:prstGeom prst="rect">
            <a:avLst/>
          </a:prstGeom>
          <a:ln>
            <a:solidFill>
              <a:schemeClr val="accent1"/>
            </a:solidFill>
          </a:ln>
        </p:spPr>
      </p:pic>
    </p:spTree>
    <p:extLst>
      <p:ext uri="{BB962C8B-B14F-4D97-AF65-F5344CB8AC3E}">
        <p14:creationId xmlns:p14="http://schemas.microsoft.com/office/powerpoint/2010/main" val="5028217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19" y="1304693"/>
            <a:ext cx="6830421" cy="429448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5317" y="481123"/>
            <a:ext cx="6501089" cy="3263242"/>
          </a:xfrm>
          <a:prstGeom prst="rect">
            <a:avLst/>
          </a:prstGeom>
          <a:ln>
            <a:solidFill>
              <a:schemeClr val="accent1"/>
            </a:solidFill>
          </a:ln>
        </p:spPr>
      </p:pic>
      <p:sp>
        <p:nvSpPr>
          <p:cNvPr id="4" name="Rectangle 3"/>
          <p:cNvSpPr/>
          <p:nvPr/>
        </p:nvSpPr>
        <p:spPr>
          <a:xfrm>
            <a:off x="5185317" y="3219852"/>
            <a:ext cx="6501088" cy="369332"/>
          </a:xfrm>
          <a:prstGeom prst="rect">
            <a:avLst/>
          </a:prstGeom>
          <a:solidFill>
            <a:schemeClr val="bg1"/>
          </a:solidFill>
        </p:spPr>
        <p:txBody>
          <a:bodyPr wrap="square">
            <a:spAutoFit/>
          </a:bodyPr>
          <a:lstStyle/>
          <a:p>
            <a:pPr algn="ctr"/>
            <a:r>
              <a:rPr lang="en-US" dirty="0"/>
              <a:t>Distribution of Hydrothermal </a:t>
            </a:r>
            <a:r>
              <a:rPr lang="en-US" dirty="0" err="1"/>
              <a:t>Alvinocaridid</a:t>
            </a:r>
            <a:r>
              <a:rPr lang="en-US" dirty="0"/>
              <a:t> </a:t>
            </a:r>
            <a:r>
              <a:rPr lang="en-US" dirty="0" smtClean="0"/>
              <a:t>Shrimps from NIWA (NZ)</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5317" y="3675080"/>
            <a:ext cx="6501089" cy="3190525"/>
          </a:xfrm>
          <a:prstGeom prst="rect">
            <a:avLst/>
          </a:prstGeom>
        </p:spPr>
      </p:pic>
      <p:sp>
        <p:nvSpPr>
          <p:cNvPr id="6" name="Rectangle 5"/>
          <p:cNvSpPr/>
          <p:nvPr/>
        </p:nvSpPr>
        <p:spPr>
          <a:xfrm>
            <a:off x="5326492" y="6375724"/>
            <a:ext cx="6359913" cy="369332"/>
          </a:xfrm>
          <a:prstGeom prst="rect">
            <a:avLst/>
          </a:prstGeom>
          <a:solidFill>
            <a:schemeClr val="bg1"/>
          </a:solidFill>
        </p:spPr>
        <p:txBody>
          <a:bodyPr wrap="square">
            <a:spAutoFit/>
          </a:bodyPr>
          <a:lstStyle/>
          <a:p>
            <a:pPr algn="ctr"/>
            <a:r>
              <a:rPr lang="en-US"/>
              <a:t>Marine Biological Sample Database, </a:t>
            </a:r>
            <a:r>
              <a:rPr lang="en-US" smtClean="0"/>
              <a:t>JAMSTEC (JAPAN)</a:t>
            </a:r>
            <a:endParaRPr lang="en-US" dirty="0"/>
          </a:p>
        </p:txBody>
      </p:sp>
      <p:sp>
        <p:nvSpPr>
          <p:cNvPr id="7" name="Donut 6"/>
          <p:cNvSpPr/>
          <p:nvPr/>
        </p:nvSpPr>
        <p:spPr>
          <a:xfrm>
            <a:off x="6512312" y="1574945"/>
            <a:ext cx="457200" cy="490654"/>
          </a:xfrm>
          <a:prstGeom prst="donut">
            <a:avLst>
              <a:gd name="adj" fmla="val 86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6512312" y="4696958"/>
            <a:ext cx="457200" cy="490654"/>
          </a:xfrm>
          <a:prstGeom prst="donut">
            <a:avLst>
              <a:gd name="adj" fmla="val 86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42828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915" y="0"/>
            <a:ext cx="7953595" cy="6300439"/>
          </a:xfrm>
          <a:prstGeom prst="rect">
            <a:avLst/>
          </a:prstGeom>
        </p:spPr>
      </p:pic>
      <p:sp>
        <p:nvSpPr>
          <p:cNvPr id="4" name="Frame 3"/>
          <p:cNvSpPr/>
          <p:nvPr/>
        </p:nvSpPr>
        <p:spPr>
          <a:xfrm>
            <a:off x="4650060" y="2018371"/>
            <a:ext cx="4248614" cy="1059366"/>
          </a:xfrm>
          <a:prstGeom prst="frame">
            <a:avLst>
              <a:gd name="adj1" fmla="val 433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007221" y="4606564"/>
            <a:ext cx="7036418" cy="1538883"/>
          </a:xfrm>
          <a:prstGeom prst="rect">
            <a:avLst/>
          </a:prstGeom>
          <a:solidFill>
            <a:schemeClr val="bg1"/>
          </a:solidFill>
        </p:spPr>
        <p:txBody>
          <a:bodyPr wrap="square">
            <a:spAutoFit/>
          </a:bodyPr>
          <a:lstStyle/>
          <a:p>
            <a:r>
              <a:rPr lang="en-US" dirty="0" smtClean="0">
                <a:solidFill>
                  <a:srgbClr val="000000"/>
                </a:solidFill>
                <a:latin typeface="Calibri" charset="0"/>
              </a:rPr>
              <a:t>OBIS contains </a:t>
            </a:r>
          </a:p>
          <a:p>
            <a:r>
              <a:rPr lang="en-US" dirty="0">
                <a:solidFill>
                  <a:srgbClr val="FF0000"/>
                </a:solidFill>
                <a:latin typeface="Calibri" charset="0"/>
              </a:rPr>
              <a:t>36 records </a:t>
            </a:r>
            <a:r>
              <a:rPr lang="en-US" dirty="0" smtClean="0">
                <a:solidFill>
                  <a:srgbClr val="000000"/>
                </a:solidFill>
                <a:latin typeface="Calibri" charset="0"/>
              </a:rPr>
              <a:t>of </a:t>
            </a:r>
            <a:r>
              <a:rPr lang="en-US" dirty="0" err="1" smtClean="0">
                <a:solidFill>
                  <a:srgbClr val="000000"/>
                </a:solidFill>
                <a:latin typeface="Calibri" charset="0"/>
              </a:rPr>
              <a:t>Rimicaris</a:t>
            </a:r>
            <a:r>
              <a:rPr lang="en-US" dirty="0" smtClean="0">
                <a:solidFill>
                  <a:srgbClr val="000000"/>
                </a:solidFill>
                <a:latin typeface="Calibri" charset="0"/>
              </a:rPr>
              <a:t> </a:t>
            </a:r>
            <a:r>
              <a:rPr lang="en-US" dirty="0" err="1">
                <a:solidFill>
                  <a:srgbClr val="000000"/>
                </a:solidFill>
                <a:latin typeface="Calibri" charset="0"/>
              </a:rPr>
              <a:t>hybisae</a:t>
            </a:r>
            <a:r>
              <a:rPr lang="en-US" dirty="0">
                <a:solidFill>
                  <a:srgbClr val="000000"/>
                </a:solidFill>
                <a:latin typeface="Calibri" charset="0"/>
              </a:rPr>
              <a:t> Nye, Copley &amp; </a:t>
            </a:r>
            <a:r>
              <a:rPr lang="en-US" dirty="0" err="1">
                <a:solidFill>
                  <a:srgbClr val="000000"/>
                </a:solidFill>
                <a:latin typeface="Calibri" charset="0"/>
              </a:rPr>
              <a:t>Plouviez</a:t>
            </a:r>
            <a:r>
              <a:rPr lang="en-US" dirty="0">
                <a:solidFill>
                  <a:srgbClr val="000000"/>
                </a:solidFill>
                <a:latin typeface="Calibri" charset="0"/>
              </a:rPr>
              <a:t>, </a:t>
            </a:r>
            <a:r>
              <a:rPr lang="en-US" dirty="0" smtClean="0">
                <a:solidFill>
                  <a:srgbClr val="000000"/>
                </a:solidFill>
                <a:latin typeface="Calibri" charset="0"/>
              </a:rPr>
              <a:t>2012</a:t>
            </a:r>
            <a:endParaRPr lang="en-US" sz="2000" dirty="0">
              <a:solidFill>
                <a:srgbClr val="000000"/>
              </a:solidFill>
              <a:latin typeface="Calibri" charset="0"/>
            </a:endParaRPr>
          </a:p>
          <a:p>
            <a:r>
              <a:rPr lang="en-US" dirty="0" smtClean="0">
                <a:solidFill>
                  <a:srgbClr val="FF0000"/>
                </a:solidFill>
                <a:latin typeface="Calibri" charset="0"/>
              </a:rPr>
              <a:t>12 records </a:t>
            </a:r>
            <a:r>
              <a:rPr lang="en-US" dirty="0" smtClean="0">
                <a:solidFill>
                  <a:srgbClr val="000000"/>
                </a:solidFill>
                <a:latin typeface="Calibri" charset="0"/>
              </a:rPr>
              <a:t>of </a:t>
            </a:r>
            <a:r>
              <a:rPr lang="en-US" dirty="0" err="1" smtClean="0">
                <a:solidFill>
                  <a:srgbClr val="000000"/>
                </a:solidFill>
                <a:latin typeface="Calibri" charset="0"/>
              </a:rPr>
              <a:t>Iheyaspira</a:t>
            </a:r>
            <a:r>
              <a:rPr lang="en-US" dirty="0" smtClean="0">
                <a:solidFill>
                  <a:srgbClr val="000000"/>
                </a:solidFill>
                <a:latin typeface="Calibri" charset="0"/>
              </a:rPr>
              <a:t> </a:t>
            </a:r>
            <a:r>
              <a:rPr lang="en-US" dirty="0" err="1">
                <a:solidFill>
                  <a:srgbClr val="000000"/>
                </a:solidFill>
                <a:latin typeface="Calibri" charset="0"/>
              </a:rPr>
              <a:t>bathycodon</a:t>
            </a:r>
            <a:r>
              <a:rPr lang="en-US" dirty="0">
                <a:solidFill>
                  <a:srgbClr val="000000"/>
                </a:solidFill>
                <a:latin typeface="Calibri" charset="0"/>
              </a:rPr>
              <a:t> Nye, Copley, </a:t>
            </a:r>
            <a:r>
              <a:rPr lang="en-US" dirty="0" err="1">
                <a:solidFill>
                  <a:srgbClr val="000000"/>
                </a:solidFill>
                <a:latin typeface="Calibri" charset="0"/>
              </a:rPr>
              <a:t>Linse</a:t>
            </a:r>
            <a:r>
              <a:rPr lang="en-US" dirty="0">
                <a:solidFill>
                  <a:srgbClr val="000000"/>
                </a:solidFill>
                <a:latin typeface="Calibri" charset="0"/>
              </a:rPr>
              <a:t> &amp; </a:t>
            </a:r>
            <a:r>
              <a:rPr lang="en-US" dirty="0" err="1">
                <a:solidFill>
                  <a:srgbClr val="000000"/>
                </a:solidFill>
                <a:latin typeface="Calibri" charset="0"/>
              </a:rPr>
              <a:t>Plouviez</a:t>
            </a:r>
            <a:r>
              <a:rPr lang="en-US" dirty="0">
                <a:solidFill>
                  <a:srgbClr val="000000"/>
                </a:solidFill>
                <a:latin typeface="Calibri" charset="0"/>
              </a:rPr>
              <a:t>, </a:t>
            </a:r>
            <a:r>
              <a:rPr lang="en-US" dirty="0" smtClean="0">
                <a:solidFill>
                  <a:srgbClr val="000000"/>
                </a:solidFill>
                <a:latin typeface="Calibri" charset="0"/>
              </a:rPr>
              <a:t>2013</a:t>
            </a:r>
          </a:p>
          <a:p>
            <a:endParaRPr lang="en-US" sz="2000" dirty="0">
              <a:solidFill>
                <a:srgbClr val="000000"/>
              </a:solidFill>
              <a:latin typeface="Calibri" charset="0"/>
            </a:endParaRPr>
          </a:p>
          <a:p>
            <a:r>
              <a:rPr lang="en-US" sz="2000" dirty="0" smtClean="0">
                <a:solidFill>
                  <a:srgbClr val="000000"/>
                </a:solidFill>
                <a:latin typeface="Calibri" charset="0"/>
              </a:rPr>
              <a:t>Collected by JAMSTEC, with visiting </a:t>
            </a:r>
            <a:r>
              <a:rPr lang="en-US" sz="2000" smtClean="0">
                <a:solidFill>
                  <a:srgbClr val="000000"/>
                </a:solidFill>
                <a:latin typeface="Calibri" charset="0"/>
              </a:rPr>
              <a:t>UK scientists, </a:t>
            </a:r>
            <a:r>
              <a:rPr lang="en-US" sz="2000" dirty="0" smtClean="0">
                <a:solidFill>
                  <a:srgbClr val="000000"/>
                </a:solidFill>
                <a:latin typeface="Calibri" charset="0"/>
              </a:rPr>
              <a:t>in June 2013</a:t>
            </a:r>
            <a:endParaRPr lang="en-US" sz="2000" dirty="0">
              <a:solidFill>
                <a:srgbClr val="000000"/>
              </a:solidFill>
              <a:latin typeface="Calibri" charset="0"/>
            </a:endParaRPr>
          </a:p>
        </p:txBody>
      </p:sp>
    </p:spTree>
    <p:extLst>
      <p:ext uri="{BB962C8B-B14F-4D97-AF65-F5344CB8AC3E}">
        <p14:creationId xmlns:p14="http://schemas.microsoft.com/office/powerpoint/2010/main" val="2546555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3" name="Picture 2"/>
          <p:cNvPicPr>
            <a:picLocks noChangeAspect="1"/>
          </p:cNvPicPr>
          <p:nvPr/>
        </p:nvPicPr>
        <p:blipFill>
          <a:blip r:embed="rId4"/>
          <a:stretch>
            <a:fillRect/>
          </a:stretch>
        </p:blipFill>
        <p:spPr>
          <a:xfrm>
            <a:off x="7058721" y="3826726"/>
            <a:ext cx="3828585" cy="2871439"/>
          </a:xfrm>
          <a:prstGeom prst="rect">
            <a:avLst/>
          </a:prstGeom>
        </p:spPr>
      </p:pic>
      <p:sp>
        <p:nvSpPr>
          <p:cNvPr id="4" name="TextBox 3"/>
          <p:cNvSpPr txBox="1"/>
          <p:nvPr/>
        </p:nvSpPr>
        <p:spPr>
          <a:xfrm>
            <a:off x="7458207" y="3826726"/>
            <a:ext cx="3029612" cy="369332"/>
          </a:xfrm>
          <a:prstGeom prst="rect">
            <a:avLst/>
          </a:prstGeom>
          <a:noFill/>
        </p:spPr>
        <p:txBody>
          <a:bodyPr wrap="none" rtlCol="0">
            <a:spAutoFit/>
          </a:bodyPr>
          <a:lstStyle/>
          <a:p>
            <a:r>
              <a:rPr lang="en-US" smtClean="0">
                <a:solidFill>
                  <a:schemeClr val="bg1"/>
                </a:solidFill>
              </a:rPr>
              <a:t>Green turtle, picture from EOL</a:t>
            </a:r>
            <a:endParaRPr lang="en-US">
              <a:solidFill>
                <a:schemeClr val="bg1"/>
              </a:solidFill>
            </a:endParaRPr>
          </a:p>
        </p:txBody>
      </p:sp>
    </p:spTree>
    <p:extLst>
      <p:ext uri="{BB962C8B-B14F-4D97-AF65-F5344CB8AC3E}">
        <p14:creationId xmlns:p14="http://schemas.microsoft.com/office/powerpoint/2010/main" val="143255182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00"/>
            <a:ext cx="12192000" cy="6645781"/>
          </a:xfrm>
          <a:prstGeom prst="rect">
            <a:avLst/>
          </a:prstGeom>
        </p:spPr>
      </p:pic>
      <p:pic>
        <p:nvPicPr>
          <p:cNvPr id="4" name="Picture 3"/>
          <p:cNvPicPr>
            <a:picLocks noChangeAspect="1"/>
          </p:cNvPicPr>
          <p:nvPr/>
        </p:nvPicPr>
        <p:blipFill>
          <a:blip r:embed="rId4"/>
          <a:stretch>
            <a:fillRect/>
          </a:stretch>
        </p:blipFill>
        <p:spPr>
          <a:xfrm>
            <a:off x="7906214" y="4939990"/>
            <a:ext cx="2127357" cy="1595518"/>
          </a:xfrm>
          <a:prstGeom prst="rect">
            <a:avLst/>
          </a:prstGeom>
        </p:spPr>
      </p:pic>
      <p:pic>
        <p:nvPicPr>
          <p:cNvPr id="6" name="Picture 5"/>
          <p:cNvPicPr>
            <a:picLocks noChangeAspect="1"/>
          </p:cNvPicPr>
          <p:nvPr/>
        </p:nvPicPr>
        <p:blipFill>
          <a:blip r:embed="rId5"/>
          <a:stretch>
            <a:fillRect/>
          </a:stretch>
        </p:blipFill>
        <p:spPr>
          <a:xfrm>
            <a:off x="6267478" y="4939990"/>
            <a:ext cx="1738512" cy="1616927"/>
          </a:xfrm>
          <a:prstGeom prst="rect">
            <a:avLst/>
          </a:prstGeom>
        </p:spPr>
      </p:pic>
    </p:spTree>
    <p:extLst>
      <p:ext uri="{BB962C8B-B14F-4D97-AF65-F5344CB8AC3E}">
        <p14:creationId xmlns:p14="http://schemas.microsoft.com/office/powerpoint/2010/main" val="14593730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655" y="67112"/>
            <a:ext cx="6755627" cy="6249798"/>
          </a:xfrm>
          <a:prstGeom prst="rect">
            <a:avLst/>
          </a:prstGeom>
        </p:spPr>
      </p:pic>
      <p:sp>
        <p:nvSpPr>
          <p:cNvPr id="3" name="TextBox 2"/>
          <p:cNvSpPr txBox="1"/>
          <p:nvPr/>
        </p:nvSpPr>
        <p:spPr>
          <a:xfrm>
            <a:off x="645952" y="1031846"/>
            <a:ext cx="1529458" cy="369332"/>
          </a:xfrm>
          <a:prstGeom prst="rect">
            <a:avLst/>
          </a:prstGeom>
          <a:noFill/>
        </p:spPr>
        <p:txBody>
          <a:bodyPr wrap="none" rtlCol="0">
            <a:spAutoFit/>
          </a:bodyPr>
          <a:lstStyle/>
          <a:p>
            <a:r>
              <a:rPr lang="en-US" dirty="0" err="1" smtClean="0"/>
              <a:t>www.iobis.org</a:t>
            </a:r>
            <a:endParaRPr lang="en-US" dirty="0"/>
          </a:p>
        </p:txBody>
      </p:sp>
    </p:spTree>
    <p:extLst>
      <p:ext uri="{BB962C8B-B14F-4D97-AF65-F5344CB8AC3E}">
        <p14:creationId xmlns:p14="http://schemas.microsoft.com/office/powerpoint/2010/main" val="19329044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Screen Shot 2014-05-26 at 11.23.33.png"/>
          <p:cNvPicPr>
            <a:picLocks noChangeAspect="1"/>
          </p:cNvPicPr>
          <p:nvPr/>
        </p:nvPicPr>
        <p:blipFill>
          <a:blip r:embed="rId3">
            <a:extLst>
              <a:ext uri="{28A0092B-C50C-407E-A947-70E740481C1C}">
                <a14:useLocalDpi xmlns:a14="http://schemas.microsoft.com/office/drawing/2010/main" val="0"/>
              </a:ext>
            </a:extLst>
          </a:blip>
          <a:srcRect l="-720" r="-720"/>
          <a:stretch>
            <a:fillRect/>
          </a:stretch>
        </p:blipFill>
        <p:spPr>
          <a:xfrm>
            <a:off x="-111510" y="602164"/>
            <a:ext cx="12400154" cy="5754029"/>
          </a:xfrm>
          <a:prstGeom prst="rect">
            <a:avLst/>
          </a:prstGeom>
        </p:spPr>
      </p:pic>
      <p:sp>
        <p:nvSpPr>
          <p:cNvPr id="3" name="TextBox 2"/>
          <p:cNvSpPr txBox="1"/>
          <p:nvPr/>
        </p:nvSpPr>
        <p:spPr>
          <a:xfrm>
            <a:off x="0" y="100361"/>
            <a:ext cx="12110224" cy="523220"/>
          </a:xfrm>
          <a:prstGeom prst="rect">
            <a:avLst/>
          </a:prstGeom>
          <a:noFill/>
        </p:spPr>
        <p:txBody>
          <a:bodyPr wrap="square" rtlCol="0">
            <a:spAutoFit/>
          </a:bodyPr>
          <a:lstStyle/>
          <a:p>
            <a:pPr algn="ctr"/>
            <a:r>
              <a:rPr lang="en-US" sz="2800" b="1" dirty="0" smtClean="0"/>
              <a:t>Census of Marine Life</a:t>
            </a:r>
            <a:endParaRPr lang="en-US" sz="2800" b="1" dirty="0"/>
          </a:p>
        </p:txBody>
      </p:sp>
    </p:spTree>
    <p:extLst>
      <p:ext uri="{BB962C8B-B14F-4D97-AF65-F5344CB8AC3E}">
        <p14:creationId xmlns:p14="http://schemas.microsoft.com/office/powerpoint/2010/main" val="10378836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612" y="0"/>
            <a:ext cx="6951465" cy="6858000"/>
          </a:xfrm>
          <a:prstGeom prst="rect">
            <a:avLst/>
          </a:prstGeom>
        </p:spPr>
      </p:pic>
      <p:sp>
        <p:nvSpPr>
          <p:cNvPr id="3" name="Frame 2"/>
          <p:cNvSpPr/>
          <p:nvPr/>
        </p:nvSpPr>
        <p:spPr>
          <a:xfrm>
            <a:off x="4318504" y="1104523"/>
            <a:ext cx="1122630" cy="2018923"/>
          </a:xfrm>
          <a:prstGeom prst="frame">
            <a:avLst>
              <a:gd name="adj1" fmla="val 330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4725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100" y="0"/>
            <a:ext cx="7022686" cy="6858000"/>
          </a:xfrm>
          <a:prstGeom prst="rect">
            <a:avLst/>
          </a:prstGeom>
        </p:spPr>
      </p:pic>
    </p:spTree>
    <p:extLst>
      <p:ext uri="{BB962C8B-B14F-4D97-AF65-F5344CB8AC3E}">
        <p14:creationId xmlns:p14="http://schemas.microsoft.com/office/powerpoint/2010/main" val="12379724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300" y="0"/>
            <a:ext cx="7118430" cy="6858000"/>
          </a:xfrm>
          <a:prstGeom prst="rect">
            <a:avLst/>
          </a:prstGeom>
        </p:spPr>
      </p:pic>
    </p:spTree>
    <p:extLst>
      <p:ext uri="{BB962C8B-B14F-4D97-AF65-F5344CB8AC3E}">
        <p14:creationId xmlns:p14="http://schemas.microsoft.com/office/powerpoint/2010/main" val="17808235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100" y="0"/>
            <a:ext cx="7778221" cy="6858000"/>
          </a:xfrm>
          <a:prstGeom prst="rect">
            <a:avLst/>
          </a:prstGeom>
        </p:spPr>
      </p:pic>
    </p:spTree>
    <p:extLst>
      <p:ext uri="{BB962C8B-B14F-4D97-AF65-F5344CB8AC3E}">
        <p14:creationId xmlns:p14="http://schemas.microsoft.com/office/powerpoint/2010/main" val="8222535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1932" y="954317"/>
            <a:ext cx="4099188"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mtClean="0"/>
              <a:t>OBIS and BBNJ</a:t>
            </a:r>
            <a:endParaRPr lang="en-US" dirty="0"/>
          </a:p>
        </p:txBody>
      </p:sp>
      <p:sp>
        <p:nvSpPr>
          <p:cNvPr id="3" name="Oval 2"/>
          <p:cNvSpPr>
            <a:spLocks noChangeAspect="1"/>
          </p:cNvSpPr>
          <p:nvPr/>
        </p:nvSpPr>
        <p:spPr>
          <a:xfrm>
            <a:off x="7811150" y="2049369"/>
            <a:ext cx="1800000" cy="180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Sampling event</a:t>
            </a:r>
            <a:endParaRPr lang="en-US"/>
          </a:p>
        </p:txBody>
      </p:sp>
      <p:sp>
        <p:nvSpPr>
          <p:cNvPr id="4" name="Oval 3"/>
          <p:cNvSpPr>
            <a:spLocks noChangeAspect="1"/>
          </p:cNvSpPr>
          <p:nvPr/>
        </p:nvSpPr>
        <p:spPr>
          <a:xfrm>
            <a:off x="5740272" y="880768"/>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Cruises</a:t>
            </a:r>
            <a:endParaRPr lang="en-US" dirty="0"/>
          </a:p>
        </p:txBody>
      </p:sp>
      <p:sp>
        <p:nvSpPr>
          <p:cNvPr id="5" name="Oval 4"/>
          <p:cNvSpPr>
            <a:spLocks noChangeAspect="1"/>
          </p:cNvSpPr>
          <p:nvPr/>
        </p:nvSpPr>
        <p:spPr>
          <a:xfrm>
            <a:off x="7991150" y="0"/>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Projects/grants</a:t>
            </a:r>
            <a:endParaRPr lang="en-US" dirty="0"/>
          </a:p>
        </p:txBody>
      </p:sp>
      <p:sp>
        <p:nvSpPr>
          <p:cNvPr id="6" name="Oval 5"/>
          <p:cNvSpPr>
            <a:spLocks noChangeAspect="1"/>
          </p:cNvSpPr>
          <p:nvPr/>
        </p:nvSpPr>
        <p:spPr>
          <a:xfrm>
            <a:off x="10242028" y="880768"/>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Researchers</a:t>
            </a:r>
            <a:endParaRPr lang="en-US" sz="1200" dirty="0"/>
          </a:p>
        </p:txBody>
      </p:sp>
      <p:sp>
        <p:nvSpPr>
          <p:cNvPr id="7" name="Oval 6"/>
          <p:cNvSpPr>
            <a:spLocks noChangeAspect="1"/>
          </p:cNvSpPr>
          <p:nvPr/>
        </p:nvSpPr>
        <p:spPr>
          <a:xfrm>
            <a:off x="10242028" y="3501456"/>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Institutes</a:t>
            </a:r>
            <a:endParaRPr lang="en-US" sz="1600" dirty="0"/>
          </a:p>
        </p:txBody>
      </p:sp>
      <p:sp>
        <p:nvSpPr>
          <p:cNvPr id="8" name="Oval 7"/>
          <p:cNvSpPr>
            <a:spLocks noChangeAspect="1"/>
          </p:cNvSpPr>
          <p:nvPr/>
        </p:nvSpPr>
        <p:spPr>
          <a:xfrm>
            <a:off x="7991150" y="4389369"/>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Publications/applications</a:t>
            </a:r>
            <a:endParaRPr lang="en-US" sz="1200" dirty="0"/>
          </a:p>
        </p:txBody>
      </p:sp>
      <p:sp>
        <p:nvSpPr>
          <p:cNvPr id="9" name="Oval 8"/>
          <p:cNvSpPr>
            <a:spLocks noChangeAspect="1"/>
          </p:cNvSpPr>
          <p:nvPr/>
        </p:nvSpPr>
        <p:spPr>
          <a:xfrm>
            <a:off x="5740272" y="3501456"/>
            <a:ext cx="1440000" cy="14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Methods/</a:t>
            </a:r>
          </a:p>
          <a:p>
            <a:pPr algn="ctr"/>
            <a:r>
              <a:rPr lang="en-US" sz="1400" dirty="0" smtClean="0"/>
              <a:t>protocols</a:t>
            </a:r>
            <a:endParaRPr lang="en-US" sz="1400" dirty="0"/>
          </a:p>
        </p:txBody>
      </p:sp>
      <p:cxnSp>
        <p:nvCxnSpPr>
          <p:cNvPr id="10" name="Straight Connector 9"/>
          <p:cNvCxnSpPr>
            <a:stCxn id="3" idx="1"/>
            <a:endCxn id="4" idx="6"/>
          </p:cNvCxnSpPr>
          <p:nvPr/>
        </p:nvCxnSpPr>
        <p:spPr>
          <a:xfrm flipH="1" flipV="1">
            <a:off x="7180272" y="1600768"/>
            <a:ext cx="894482" cy="7122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 idx="0"/>
          </p:cNvCxnSpPr>
          <p:nvPr/>
        </p:nvCxnSpPr>
        <p:spPr>
          <a:xfrm flipV="1">
            <a:off x="8711150" y="1310024"/>
            <a:ext cx="0" cy="7393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3" idx="7"/>
            <a:endCxn id="6" idx="2"/>
          </p:cNvCxnSpPr>
          <p:nvPr/>
        </p:nvCxnSpPr>
        <p:spPr>
          <a:xfrm flipV="1">
            <a:off x="9347546" y="1600768"/>
            <a:ext cx="894482" cy="7122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 idx="5"/>
            <a:endCxn id="7" idx="2"/>
          </p:cNvCxnSpPr>
          <p:nvPr/>
        </p:nvCxnSpPr>
        <p:spPr>
          <a:xfrm>
            <a:off x="9347546" y="3585765"/>
            <a:ext cx="894482" cy="6356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 idx="4"/>
            <a:endCxn id="8" idx="0"/>
          </p:cNvCxnSpPr>
          <p:nvPr/>
        </p:nvCxnSpPr>
        <p:spPr>
          <a:xfrm>
            <a:off x="8711150" y="3849369"/>
            <a:ext cx="0" cy="54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3" idx="3"/>
            <a:endCxn id="9" idx="6"/>
          </p:cNvCxnSpPr>
          <p:nvPr/>
        </p:nvCxnSpPr>
        <p:spPr>
          <a:xfrm flipH="1">
            <a:off x="7180272" y="3585765"/>
            <a:ext cx="894482" cy="63569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90287" y="2049369"/>
            <a:ext cx="4939990" cy="4247317"/>
          </a:xfrm>
          <a:prstGeom prst="rect">
            <a:avLst/>
          </a:prstGeom>
          <a:noFill/>
        </p:spPr>
        <p:txBody>
          <a:bodyPr wrap="square" rtlCol="0">
            <a:spAutoFit/>
          </a:bodyPr>
          <a:lstStyle/>
          <a:p>
            <a:r>
              <a:rPr lang="en-US" dirty="0"/>
              <a:t>The Technology and methodology for robust data integration, products, and services are already in </a:t>
            </a:r>
            <a:r>
              <a:rPr lang="en-US" dirty="0" smtClean="0"/>
              <a:t>place</a:t>
            </a:r>
          </a:p>
          <a:p>
            <a:endParaRPr lang="en-US" dirty="0"/>
          </a:p>
          <a:p>
            <a:r>
              <a:rPr lang="en-US" dirty="0" smtClean="0"/>
              <a:t>Expanded properties to serve as a data and metadata Clearing-House mechanism</a:t>
            </a:r>
          </a:p>
          <a:p>
            <a:endParaRPr lang="en-US" dirty="0"/>
          </a:p>
          <a:p>
            <a:r>
              <a:rPr lang="en-US" dirty="0" smtClean="0"/>
              <a:t>Flag data </a:t>
            </a:r>
            <a:r>
              <a:rPr lang="en-US" dirty="0"/>
              <a:t>appropriate or inappropriate </a:t>
            </a:r>
            <a:r>
              <a:rPr lang="en-US" dirty="0" smtClean="0"/>
              <a:t>in </a:t>
            </a:r>
            <a:r>
              <a:rPr lang="en-US" dirty="0"/>
              <a:t>a BBNJ context, including a measure of </a:t>
            </a:r>
            <a:r>
              <a:rPr lang="en-US" dirty="0" smtClean="0"/>
              <a:t>uncertainty</a:t>
            </a:r>
          </a:p>
          <a:p>
            <a:endParaRPr lang="en-US" dirty="0"/>
          </a:p>
          <a:p>
            <a:endParaRPr lang="en-US" dirty="0"/>
          </a:p>
          <a:p>
            <a:r>
              <a:rPr lang="en-US" dirty="0" smtClean="0"/>
              <a:t>Network of &gt;600 institutions, 27 OBIS nodes</a:t>
            </a:r>
          </a:p>
          <a:p>
            <a:endParaRPr lang="en-US" dirty="0"/>
          </a:p>
          <a:p>
            <a:r>
              <a:rPr lang="en-US" dirty="0" smtClean="0"/>
              <a:t>The network need to expand, training and resources</a:t>
            </a:r>
            <a:endParaRPr lang="en-US" dirty="0"/>
          </a:p>
        </p:txBody>
      </p:sp>
    </p:spTree>
    <p:extLst>
      <p:ext uri="{BB962C8B-B14F-4D97-AF65-F5344CB8AC3E}">
        <p14:creationId xmlns:p14="http://schemas.microsoft.com/office/powerpoint/2010/main" val="6028260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44444"/>
          <a:stretch/>
        </p:blipFill>
        <p:spPr>
          <a:xfrm>
            <a:off x="3288484" y="3389687"/>
            <a:ext cx="1761015" cy="888698"/>
          </a:xfrm>
          <a:prstGeom prst="rect">
            <a:avLst/>
          </a:prstGeom>
        </p:spPr>
      </p:pic>
      <p:sp>
        <p:nvSpPr>
          <p:cNvPr id="2" name="TextBox 1"/>
          <p:cNvSpPr txBox="1"/>
          <p:nvPr/>
        </p:nvSpPr>
        <p:spPr>
          <a:xfrm>
            <a:off x="641154" y="419714"/>
            <a:ext cx="9292761" cy="1569660"/>
          </a:xfrm>
          <a:prstGeom prst="rect">
            <a:avLst/>
          </a:prstGeom>
          <a:noFill/>
        </p:spPr>
        <p:txBody>
          <a:bodyPr wrap="square" rtlCol="0">
            <a:spAutoFit/>
          </a:bodyPr>
          <a:lstStyle/>
          <a:p>
            <a:pPr>
              <a:spcAft>
                <a:spcPts val="0"/>
              </a:spcAft>
            </a:pPr>
            <a:r>
              <a:rPr lang="en-GB" sz="2400" b="1" dirty="0">
                <a:latin typeface="Calibri" charset="0"/>
                <a:ea typeface="Calibri" charset="0"/>
                <a:cs typeface="Times New Roman" charset="0"/>
              </a:rPr>
              <a:t>IOC Member States: </a:t>
            </a:r>
            <a:r>
              <a:rPr lang="en-GB" sz="2400" i="1" dirty="0">
                <a:latin typeface="Calibri" charset="0"/>
                <a:ea typeface="Calibri" charset="0"/>
                <a:cs typeface="Times New Roman" charset="0"/>
              </a:rPr>
              <a:t>“Knowledge of the ocean’s biodiversity is of such importance to national and global environmental issues that the responsibility for OBIS’ continuing success should be assumed by governments”</a:t>
            </a:r>
            <a:endParaRPr lang="en-US" sz="2400" i="1" dirty="0">
              <a:latin typeface="Calibri" charset="0"/>
              <a:ea typeface="Calibri" charset="0"/>
              <a:cs typeface="Times New Roman" charset="0"/>
            </a:endParaRPr>
          </a:p>
        </p:txBody>
      </p:sp>
      <p:pic>
        <p:nvPicPr>
          <p:cNvPr id="3" name="Picture 2"/>
          <p:cNvPicPr>
            <a:picLocks noChangeAspect="1"/>
          </p:cNvPicPr>
          <p:nvPr/>
        </p:nvPicPr>
        <p:blipFill>
          <a:blip r:embed="rId4"/>
          <a:stretch>
            <a:fillRect/>
          </a:stretch>
        </p:blipFill>
        <p:spPr>
          <a:xfrm>
            <a:off x="6446723" y="1727142"/>
            <a:ext cx="3370092" cy="3325091"/>
          </a:xfrm>
          <a:prstGeom prst="rect">
            <a:avLst/>
          </a:prstGeom>
        </p:spPr>
      </p:pic>
      <p:sp>
        <p:nvSpPr>
          <p:cNvPr id="8" name="TextBox 13"/>
          <p:cNvSpPr txBox="1">
            <a:spLocks noChangeArrowheads="1"/>
          </p:cNvSpPr>
          <p:nvPr/>
        </p:nvSpPr>
        <p:spPr bwMode="auto">
          <a:xfrm>
            <a:off x="8616856" y="4359735"/>
            <a:ext cx="2634119"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800" dirty="0" smtClean="0"/>
              <a:t>27 nodes</a:t>
            </a:r>
          </a:p>
          <a:p>
            <a:pPr algn="r" eaLnBrk="1" hangingPunct="1"/>
            <a:r>
              <a:rPr lang="en-US" sz="1800" dirty="0" smtClean="0"/>
              <a:t>600 institutions</a:t>
            </a:r>
          </a:p>
          <a:p>
            <a:pPr algn="r" eaLnBrk="1" hangingPunct="1"/>
            <a:r>
              <a:rPr lang="en-US" sz="1800" dirty="0"/>
              <a:t>47 million </a:t>
            </a:r>
            <a:r>
              <a:rPr lang="en-US" sz="1800" dirty="0" smtClean="0"/>
              <a:t>observations</a:t>
            </a:r>
          </a:p>
          <a:p>
            <a:pPr algn="r" eaLnBrk="1" hangingPunct="1"/>
            <a:r>
              <a:rPr lang="en-US" sz="1800" dirty="0"/>
              <a:t>120,000 marine species</a:t>
            </a:r>
          </a:p>
          <a:p>
            <a:pPr algn="r" eaLnBrk="1" hangingPunct="1"/>
            <a:endParaRPr lang="en-US" sz="1800" dirty="0"/>
          </a:p>
          <a:p>
            <a:pPr algn="r" eaLnBrk="1" hangingPunct="1"/>
            <a:endParaRPr lang="en-US" sz="1400" dirty="0"/>
          </a:p>
        </p:txBody>
      </p:sp>
      <p:pic>
        <p:nvPicPr>
          <p:cNvPr id="7" name="Picture 6"/>
          <p:cNvPicPr>
            <a:picLocks noChangeAspect="1"/>
          </p:cNvPicPr>
          <p:nvPr/>
        </p:nvPicPr>
        <p:blipFill>
          <a:blip r:embed="rId5"/>
          <a:stretch>
            <a:fillRect/>
          </a:stretch>
        </p:blipFill>
        <p:spPr>
          <a:xfrm>
            <a:off x="555188" y="3305670"/>
            <a:ext cx="1978497" cy="972715"/>
          </a:xfrm>
          <a:prstGeom prst="rect">
            <a:avLst/>
          </a:prstGeom>
        </p:spPr>
      </p:pic>
      <p:sp>
        <p:nvSpPr>
          <p:cNvPr id="9" name="Right Arrow 8"/>
          <p:cNvSpPr/>
          <p:nvPr/>
        </p:nvSpPr>
        <p:spPr>
          <a:xfrm>
            <a:off x="2667699" y="3591720"/>
            <a:ext cx="620785" cy="30077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0" name="TextBox 9"/>
          <p:cNvSpPr txBox="1"/>
          <p:nvPr/>
        </p:nvSpPr>
        <p:spPr>
          <a:xfrm>
            <a:off x="931178" y="4471332"/>
            <a:ext cx="652743" cy="369332"/>
          </a:xfrm>
          <a:prstGeom prst="rect">
            <a:avLst/>
          </a:prstGeom>
          <a:noFill/>
        </p:spPr>
        <p:txBody>
          <a:bodyPr wrap="none" rtlCol="0">
            <a:spAutoFit/>
          </a:bodyPr>
          <a:lstStyle/>
          <a:p>
            <a:r>
              <a:rPr lang="en-US" smtClean="0"/>
              <a:t>2000</a:t>
            </a:r>
            <a:endParaRPr lang="en-US"/>
          </a:p>
        </p:txBody>
      </p:sp>
      <p:sp>
        <p:nvSpPr>
          <p:cNvPr id="11" name="TextBox 10"/>
          <p:cNvSpPr txBox="1"/>
          <p:nvPr/>
        </p:nvSpPr>
        <p:spPr>
          <a:xfrm>
            <a:off x="3362578" y="4471332"/>
            <a:ext cx="652743" cy="369332"/>
          </a:xfrm>
          <a:prstGeom prst="rect">
            <a:avLst/>
          </a:prstGeom>
          <a:noFill/>
        </p:spPr>
        <p:txBody>
          <a:bodyPr wrap="none" rtlCol="0">
            <a:spAutoFit/>
          </a:bodyPr>
          <a:lstStyle/>
          <a:p>
            <a:r>
              <a:rPr lang="en-US" dirty="0" smtClean="0"/>
              <a:t>2009</a:t>
            </a:r>
            <a:endParaRPr lang="en-US" dirty="0"/>
          </a:p>
        </p:txBody>
      </p:sp>
      <p:pic>
        <p:nvPicPr>
          <p:cNvPr id="13" name="Picture 12"/>
          <p:cNvPicPr>
            <a:picLocks noChangeAspect="1"/>
          </p:cNvPicPr>
          <p:nvPr/>
        </p:nvPicPr>
        <p:blipFill>
          <a:blip r:embed="rId6"/>
          <a:stretch>
            <a:fillRect/>
          </a:stretch>
        </p:blipFill>
        <p:spPr>
          <a:xfrm>
            <a:off x="4690515" y="4410311"/>
            <a:ext cx="1631400" cy="611775"/>
          </a:xfrm>
          <a:prstGeom prst="rect">
            <a:avLst/>
          </a:prstGeom>
        </p:spPr>
      </p:pic>
      <p:sp>
        <p:nvSpPr>
          <p:cNvPr id="14" name="TextBox 13"/>
          <p:cNvSpPr txBox="1"/>
          <p:nvPr/>
        </p:nvSpPr>
        <p:spPr>
          <a:xfrm>
            <a:off x="4569199" y="5052232"/>
            <a:ext cx="1874552" cy="307777"/>
          </a:xfrm>
          <a:prstGeom prst="rect">
            <a:avLst/>
          </a:prstGeom>
          <a:noFill/>
        </p:spPr>
        <p:txBody>
          <a:bodyPr wrap="none" rtlCol="0">
            <a:spAutoFit/>
          </a:bodyPr>
          <a:lstStyle/>
          <a:p>
            <a:r>
              <a:rPr lang="en-US" sz="1400" dirty="0" smtClean="0"/>
              <a:t>Project of IODE in 2011</a:t>
            </a:r>
            <a:endParaRPr lang="en-US" sz="1400" dirty="0"/>
          </a:p>
        </p:txBody>
      </p:sp>
    </p:spTree>
    <p:extLst>
      <p:ext uri="{BB962C8B-B14F-4D97-AF65-F5344CB8AC3E}">
        <p14:creationId xmlns:p14="http://schemas.microsoft.com/office/powerpoint/2010/main" val="6992410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8502"/>
          <a:stretch/>
        </p:blipFill>
        <p:spPr>
          <a:xfrm>
            <a:off x="1524000" y="50752"/>
            <a:ext cx="9144000" cy="6274965"/>
          </a:xfrm>
          <a:prstGeom prst="rect">
            <a:avLst/>
          </a:prstGeom>
        </p:spPr>
      </p:pic>
      <p:sp>
        <p:nvSpPr>
          <p:cNvPr id="4" name="Rounded Rectangle 3"/>
          <p:cNvSpPr/>
          <p:nvPr/>
        </p:nvSpPr>
        <p:spPr>
          <a:xfrm>
            <a:off x="5533643" y="945659"/>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AntOBIS</a:t>
            </a:r>
          </a:p>
        </p:txBody>
      </p:sp>
      <p:sp>
        <p:nvSpPr>
          <p:cNvPr id="5" name="Rounded Rectangle 4"/>
          <p:cNvSpPr/>
          <p:nvPr/>
        </p:nvSpPr>
        <p:spPr>
          <a:xfrm>
            <a:off x="3912662" y="906765"/>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1"/>
                </a:solidFill>
              </a:rPr>
              <a:t>Arctic OBIS</a:t>
            </a:r>
          </a:p>
        </p:txBody>
      </p:sp>
      <p:sp>
        <p:nvSpPr>
          <p:cNvPr id="6" name="Rounded Rectangle 5"/>
          <p:cNvSpPr/>
          <p:nvPr/>
        </p:nvSpPr>
        <p:spPr>
          <a:xfrm>
            <a:off x="3586626" y="5403556"/>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ArOBIS</a:t>
            </a:r>
          </a:p>
        </p:txBody>
      </p:sp>
      <p:sp>
        <p:nvSpPr>
          <p:cNvPr id="7" name="Rounded Rectangle 6"/>
          <p:cNvSpPr/>
          <p:nvPr/>
        </p:nvSpPr>
        <p:spPr>
          <a:xfrm>
            <a:off x="7434040" y="5009198"/>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OBIS Australia</a:t>
            </a:r>
          </a:p>
        </p:txBody>
      </p:sp>
      <p:sp>
        <p:nvSpPr>
          <p:cNvPr id="8" name="Rounded Rectangle 7"/>
          <p:cNvSpPr/>
          <p:nvPr/>
        </p:nvSpPr>
        <p:spPr>
          <a:xfrm>
            <a:off x="3353994" y="1435252"/>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OBIS Canada</a:t>
            </a:r>
          </a:p>
        </p:txBody>
      </p:sp>
      <p:sp>
        <p:nvSpPr>
          <p:cNvPr id="9" name="Rounded Rectangle 8"/>
          <p:cNvSpPr/>
          <p:nvPr/>
        </p:nvSpPr>
        <p:spPr>
          <a:xfrm>
            <a:off x="2392408" y="4091351"/>
            <a:ext cx="1587254"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Caribbean OBIS</a:t>
            </a:r>
          </a:p>
        </p:txBody>
      </p:sp>
      <p:sp>
        <p:nvSpPr>
          <p:cNvPr id="10" name="Rounded Rectangle 9"/>
          <p:cNvSpPr/>
          <p:nvPr/>
        </p:nvSpPr>
        <p:spPr>
          <a:xfrm>
            <a:off x="8703774" y="2241804"/>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OBIS China</a:t>
            </a:r>
          </a:p>
        </p:txBody>
      </p:sp>
      <p:sp>
        <p:nvSpPr>
          <p:cNvPr id="11" name="Rounded Rectangle 10"/>
          <p:cNvSpPr/>
          <p:nvPr/>
        </p:nvSpPr>
        <p:spPr>
          <a:xfrm>
            <a:off x="6841534" y="4306096"/>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IndOBIS</a:t>
            </a:r>
          </a:p>
        </p:txBody>
      </p:sp>
      <p:sp>
        <p:nvSpPr>
          <p:cNvPr id="12" name="Rounded Rectangle 11"/>
          <p:cNvSpPr/>
          <p:nvPr/>
        </p:nvSpPr>
        <p:spPr>
          <a:xfrm>
            <a:off x="8977405" y="2949065"/>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OBIS Japan</a:t>
            </a:r>
          </a:p>
        </p:txBody>
      </p:sp>
      <p:sp>
        <p:nvSpPr>
          <p:cNvPr id="14" name="Rounded Rectangle 13"/>
          <p:cNvSpPr/>
          <p:nvPr/>
        </p:nvSpPr>
        <p:spPr>
          <a:xfrm>
            <a:off x="8336347" y="3699213"/>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KOBIS</a:t>
            </a:r>
          </a:p>
        </p:txBody>
      </p:sp>
      <p:sp>
        <p:nvSpPr>
          <p:cNvPr id="16" name="Rounded Rectangle 15"/>
          <p:cNvSpPr/>
          <p:nvPr/>
        </p:nvSpPr>
        <p:spPr>
          <a:xfrm>
            <a:off x="6895474" y="2654211"/>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MedOBIS</a:t>
            </a:r>
          </a:p>
        </p:txBody>
      </p:sp>
      <p:sp>
        <p:nvSpPr>
          <p:cNvPr id="17" name="Rounded Rectangle 16"/>
          <p:cNvSpPr/>
          <p:nvPr/>
        </p:nvSpPr>
        <p:spPr>
          <a:xfrm>
            <a:off x="5982099" y="3185582"/>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PEGO-OBIS</a:t>
            </a:r>
          </a:p>
        </p:txBody>
      </p:sp>
      <p:sp>
        <p:nvSpPr>
          <p:cNvPr id="18" name="Rounded Rectangle 17"/>
          <p:cNvSpPr/>
          <p:nvPr/>
        </p:nvSpPr>
        <p:spPr>
          <a:xfrm>
            <a:off x="4685109" y="3678611"/>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OBIS Senegal</a:t>
            </a:r>
          </a:p>
        </p:txBody>
      </p:sp>
      <p:sp>
        <p:nvSpPr>
          <p:cNvPr id="19" name="Rounded Rectangle 18"/>
          <p:cNvSpPr/>
          <p:nvPr/>
        </p:nvSpPr>
        <p:spPr>
          <a:xfrm>
            <a:off x="8052014" y="5536277"/>
            <a:ext cx="2546171"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South Western Pacific OBIS</a:t>
            </a:r>
          </a:p>
        </p:txBody>
      </p:sp>
      <p:sp>
        <p:nvSpPr>
          <p:cNvPr id="20" name="Rounded Rectangle 19"/>
          <p:cNvSpPr/>
          <p:nvPr/>
        </p:nvSpPr>
        <p:spPr>
          <a:xfrm>
            <a:off x="5758666" y="4828762"/>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AfrOBIS</a:t>
            </a:r>
          </a:p>
        </p:txBody>
      </p:sp>
      <p:sp>
        <p:nvSpPr>
          <p:cNvPr id="21" name="Rounded Rectangle 20"/>
          <p:cNvSpPr/>
          <p:nvPr/>
        </p:nvSpPr>
        <p:spPr>
          <a:xfrm>
            <a:off x="2465599" y="4808092"/>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ESPOBIS</a:t>
            </a:r>
          </a:p>
        </p:txBody>
      </p:sp>
      <p:sp>
        <p:nvSpPr>
          <p:cNvPr id="22" name="Rounded Rectangle 21"/>
          <p:cNvSpPr/>
          <p:nvPr/>
        </p:nvSpPr>
        <p:spPr>
          <a:xfrm>
            <a:off x="4164030" y="4854826"/>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WSAOBIS</a:t>
            </a:r>
          </a:p>
        </p:txBody>
      </p:sp>
      <p:sp>
        <p:nvSpPr>
          <p:cNvPr id="23" name="Rounded Rectangle 22"/>
          <p:cNvSpPr/>
          <p:nvPr/>
        </p:nvSpPr>
        <p:spPr>
          <a:xfrm>
            <a:off x="6927557" y="2077141"/>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Black Sea OBIS</a:t>
            </a:r>
          </a:p>
        </p:txBody>
      </p:sp>
      <p:sp>
        <p:nvSpPr>
          <p:cNvPr id="24" name="Rounded Rectangle 23"/>
          <p:cNvSpPr/>
          <p:nvPr/>
        </p:nvSpPr>
        <p:spPr>
          <a:xfrm>
            <a:off x="2911351" y="2061468"/>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OBIS USA</a:t>
            </a:r>
          </a:p>
        </p:txBody>
      </p:sp>
      <p:sp>
        <p:nvSpPr>
          <p:cNvPr id="25" name="Rounded Rectangle 24"/>
          <p:cNvSpPr/>
          <p:nvPr/>
        </p:nvSpPr>
        <p:spPr>
          <a:xfrm>
            <a:off x="4884467" y="4306096"/>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Oceans Past</a:t>
            </a:r>
          </a:p>
        </p:txBody>
      </p:sp>
      <p:sp>
        <p:nvSpPr>
          <p:cNvPr id="26" name="Rounded Rectangle 25"/>
          <p:cNvSpPr/>
          <p:nvPr/>
        </p:nvSpPr>
        <p:spPr>
          <a:xfrm>
            <a:off x="5375564" y="2509119"/>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FishBase</a:t>
            </a:r>
          </a:p>
        </p:txBody>
      </p:sp>
      <p:sp>
        <p:nvSpPr>
          <p:cNvPr id="27" name="Rounded Rectangle 26"/>
          <p:cNvSpPr/>
          <p:nvPr/>
        </p:nvSpPr>
        <p:spPr>
          <a:xfrm>
            <a:off x="3707229" y="3118354"/>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OBIS SEAMAP</a:t>
            </a:r>
          </a:p>
        </p:txBody>
      </p:sp>
      <p:sp>
        <p:nvSpPr>
          <p:cNvPr id="28" name="Rounded Rectangle 27"/>
          <p:cNvSpPr/>
          <p:nvPr/>
        </p:nvSpPr>
        <p:spPr>
          <a:xfrm>
            <a:off x="3633471" y="2590663"/>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MicrOBIS</a:t>
            </a:r>
          </a:p>
        </p:txBody>
      </p:sp>
      <p:sp>
        <p:nvSpPr>
          <p:cNvPr id="29" name="Rounded Rectangle 28"/>
          <p:cNvSpPr/>
          <p:nvPr/>
        </p:nvSpPr>
        <p:spPr>
          <a:xfrm>
            <a:off x="1655875" y="3330143"/>
            <a:ext cx="1877064"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Seamounts Online</a:t>
            </a:r>
          </a:p>
        </p:txBody>
      </p:sp>
      <p:sp>
        <p:nvSpPr>
          <p:cNvPr id="30" name="Rounded Rectangle 29"/>
          <p:cNvSpPr/>
          <p:nvPr/>
        </p:nvSpPr>
        <p:spPr>
          <a:xfrm>
            <a:off x="5758666" y="1439623"/>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OBIS HAB</a:t>
            </a:r>
          </a:p>
        </p:txBody>
      </p:sp>
      <p:sp>
        <p:nvSpPr>
          <p:cNvPr id="31" name="Rounded Rectangle 30"/>
          <p:cNvSpPr/>
          <p:nvPr/>
        </p:nvSpPr>
        <p:spPr>
          <a:xfrm>
            <a:off x="4454293" y="1934561"/>
            <a:ext cx="860344"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OTN</a:t>
            </a:r>
          </a:p>
        </p:txBody>
      </p:sp>
      <p:sp>
        <p:nvSpPr>
          <p:cNvPr id="32" name="Rounded Rectangle 31"/>
          <p:cNvSpPr/>
          <p:nvPr/>
        </p:nvSpPr>
        <p:spPr>
          <a:xfrm>
            <a:off x="5400661" y="1934561"/>
            <a:ext cx="1440873" cy="429490"/>
          </a:xfrm>
          <a:prstGeom prst="roundRect">
            <a:avLst/>
          </a:prstGeom>
          <a:solidFill>
            <a:schemeClr val="bg1">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EurOBIS</a:t>
            </a:r>
          </a:p>
        </p:txBody>
      </p:sp>
      <p:sp>
        <p:nvSpPr>
          <p:cNvPr id="33" name="TextBox 32"/>
          <p:cNvSpPr txBox="1"/>
          <p:nvPr/>
        </p:nvSpPr>
        <p:spPr>
          <a:xfrm>
            <a:off x="3509839" y="22329"/>
            <a:ext cx="7158162" cy="923330"/>
          </a:xfrm>
          <a:prstGeom prst="rect">
            <a:avLst/>
          </a:prstGeom>
          <a:solidFill>
            <a:schemeClr val="bg1">
              <a:alpha val="69000"/>
            </a:schemeClr>
          </a:solidFill>
        </p:spPr>
        <p:txBody>
          <a:bodyPr wrap="square" rtlCol="0">
            <a:spAutoFit/>
          </a:bodyPr>
          <a:lstStyle/>
          <a:p>
            <a:r>
              <a:rPr lang="en-US" i="1" dirty="0"/>
              <a:t>"To build and maintain a global alliance that </a:t>
            </a:r>
            <a:r>
              <a:rPr lang="en-US" b="1" i="1" dirty="0"/>
              <a:t>collaborates with scientific communities</a:t>
            </a:r>
            <a:r>
              <a:rPr lang="en-US" i="1" dirty="0"/>
              <a:t> to facilitate free and </a:t>
            </a:r>
            <a:r>
              <a:rPr lang="en-US" b="1" i="1" dirty="0"/>
              <a:t>open access</a:t>
            </a:r>
            <a:r>
              <a:rPr lang="en-US" i="1" dirty="0"/>
              <a:t> to, and application of, biodiversity and biogeographic data and information on marine life."</a:t>
            </a:r>
          </a:p>
        </p:txBody>
      </p:sp>
      <p:pic>
        <p:nvPicPr>
          <p:cNvPr id="3" name="Picture 2"/>
          <p:cNvPicPr>
            <a:picLocks noChangeAspect="1"/>
          </p:cNvPicPr>
          <p:nvPr/>
        </p:nvPicPr>
        <p:blipFill rotWithShape="1">
          <a:blip r:embed="rId4"/>
          <a:srcRect l="21649" t="11115" r="12045" b="26304"/>
          <a:stretch/>
        </p:blipFill>
        <p:spPr>
          <a:xfrm>
            <a:off x="8924153" y="882427"/>
            <a:ext cx="1982309" cy="1248849"/>
          </a:xfrm>
          <a:prstGeom prst="rect">
            <a:avLst/>
          </a:prstGeom>
        </p:spPr>
      </p:pic>
      <p:cxnSp>
        <p:nvCxnSpPr>
          <p:cNvPr id="15" name="Straight Arrow Connector 14"/>
          <p:cNvCxnSpPr/>
          <p:nvPr/>
        </p:nvCxnSpPr>
        <p:spPr>
          <a:xfrm flipH="1">
            <a:off x="5978248" y="1934561"/>
            <a:ext cx="2990334" cy="4294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029533" y="1769117"/>
            <a:ext cx="1699418" cy="369332"/>
          </a:xfrm>
          <a:prstGeom prst="rect">
            <a:avLst/>
          </a:prstGeom>
          <a:solidFill>
            <a:schemeClr val="bg1"/>
          </a:solidFill>
        </p:spPr>
        <p:txBody>
          <a:bodyPr wrap="square" rtlCol="0">
            <a:spAutoFit/>
          </a:bodyPr>
          <a:lstStyle/>
          <a:p>
            <a:pPr algn="ctr"/>
            <a:r>
              <a:rPr lang="en-US" dirty="0" err="1" smtClean="0"/>
              <a:t>iOBIS</a:t>
            </a:r>
            <a:endParaRPr lang="en-US" dirty="0"/>
          </a:p>
        </p:txBody>
      </p:sp>
    </p:spTree>
    <p:extLst>
      <p:ext uri="{BB962C8B-B14F-4D97-AF65-F5344CB8AC3E}">
        <p14:creationId xmlns:p14="http://schemas.microsoft.com/office/powerpoint/2010/main" val="2610640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ul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0" y="0"/>
            <a:ext cx="12001500" cy="6858000"/>
          </a:xfrm>
          <a:prstGeom prst="rect">
            <a:avLst/>
          </a:prstGeom>
        </p:spPr>
      </p:pic>
    </p:spTree>
    <p:extLst>
      <p:ext uri="{BB962C8B-B14F-4D97-AF65-F5344CB8AC3E}">
        <p14:creationId xmlns:p14="http://schemas.microsoft.com/office/powerpoint/2010/main" val="579468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744" t="7784" r="3385" b="21608"/>
          <a:stretch/>
        </p:blipFill>
        <p:spPr>
          <a:xfrm>
            <a:off x="2024324" y="1409893"/>
            <a:ext cx="8525827" cy="4464993"/>
          </a:xfrm>
          <a:prstGeom prst="rect">
            <a:avLst/>
          </a:prstGeom>
          <a:ln>
            <a:noFill/>
          </a:ln>
          <a:effectLst>
            <a:softEdge rad="112500"/>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53" y="3573710"/>
            <a:ext cx="3691941" cy="2646101"/>
          </a:xfrm>
          <a:prstGeom prst="rect">
            <a:avLst/>
          </a:prstGeom>
          <a:ln w="3175">
            <a:noFill/>
          </a:ln>
        </p:spPr>
      </p:pic>
      <p:sp>
        <p:nvSpPr>
          <p:cNvPr id="4" name="TextBox 3"/>
          <p:cNvSpPr txBox="1"/>
          <p:nvPr/>
        </p:nvSpPr>
        <p:spPr>
          <a:xfrm>
            <a:off x="1740878" y="289509"/>
            <a:ext cx="8177360" cy="954107"/>
          </a:xfrm>
          <a:prstGeom prst="rect">
            <a:avLst/>
          </a:prstGeom>
          <a:noFill/>
        </p:spPr>
        <p:txBody>
          <a:bodyPr wrap="square" rtlCol="0">
            <a:spAutoFit/>
          </a:bodyPr>
          <a:lstStyle/>
          <a:p>
            <a:pPr algn="ctr"/>
            <a:r>
              <a:rPr lang="en-US" sz="2800" b="1" dirty="0">
                <a:solidFill>
                  <a:srgbClr val="000000"/>
                </a:solidFill>
              </a:rPr>
              <a:t>Scientists from 73 countries used OBIS in </a:t>
            </a:r>
            <a:r>
              <a:rPr lang="en-US" sz="2800" b="1" dirty="0" smtClean="0">
                <a:solidFill>
                  <a:srgbClr val="000000"/>
                </a:solidFill>
              </a:rPr>
              <a:t>&gt;1,000 research </a:t>
            </a:r>
            <a:r>
              <a:rPr lang="en-US" sz="2800" b="1" dirty="0">
                <a:solidFill>
                  <a:srgbClr val="000000"/>
                </a:solidFill>
              </a:rPr>
              <a:t>publications</a:t>
            </a:r>
          </a:p>
        </p:txBody>
      </p:sp>
      <p:sp>
        <p:nvSpPr>
          <p:cNvPr id="6" name="TextBox 5"/>
          <p:cNvSpPr txBox="1"/>
          <p:nvPr/>
        </p:nvSpPr>
        <p:spPr>
          <a:xfrm>
            <a:off x="5124685" y="5874886"/>
            <a:ext cx="6776093" cy="369332"/>
          </a:xfrm>
          <a:prstGeom prst="rect">
            <a:avLst/>
          </a:prstGeom>
          <a:noFill/>
        </p:spPr>
        <p:txBody>
          <a:bodyPr wrap="square" rtlCol="0">
            <a:spAutoFit/>
          </a:bodyPr>
          <a:lstStyle/>
          <a:p>
            <a:pPr algn="r"/>
            <a:r>
              <a:rPr lang="en-US" dirty="0"/>
              <a:t>Connections of &gt;500 co-authored papers citing OBIS (Web of </a:t>
            </a:r>
            <a:r>
              <a:rPr lang="en-US"/>
              <a:t>Science</a:t>
            </a:r>
            <a:r>
              <a:rPr lang="en-US" smtClean="0"/>
              <a:t>)</a:t>
            </a:r>
            <a:endParaRPr lang="en-US" dirty="0"/>
          </a:p>
        </p:txBody>
      </p:sp>
      <p:sp>
        <p:nvSpPr>
          <p:cNvPr id="7" name="Rectangle 6"/>
          <p:cNvSpPr/>
          <p:nvPr/>
        </p:nvSpPr>
        <p:spPr>
          <a:xfrm>
            <a:off x="9974881" y="2015680"/>
            <a:ext cx="1828801" cy="2585323"/>
          </a:xfrm>
          <a:prstGeom prst="rect">
            <a:avLst/>
          </a:prstGeom>
          <a:solidFill>
            <a:schemeClr val="bg1"/>
          </a:solidFill>
        </p:spPr>
        <p:txBody>
          <a:bodyPr wrap="square">
            <a:spAutoFit/>
          </a:bodyPr>
          <a:lstStyle/>
          <a:p>
            <a:pPr defTabSz="457200">
              <a:defRPr/>
            </a:pPr>
            <a:r>
              <a:rPr lang="en-US" dirty="0"/>
              <a:t>Through open-access to data, OBIS provides equitable access and benefits to research and enhances international collaboration. </a:t>
            </a:r>
          </a:p>
        </p:txBody>
      </p:sp>
      <p:pic>
        <p:nvPicPr>
          <p:cNvPr id="5" name="Picture 4"/>
          <p:cNvPicPr>
            <a:picLocks noChangeAspect="1"/>
          </p:cNvPicPr>
          <p:nvPr/>
        </p:nvPicPr>
        <p:blipFill>
          <a:blip r:embed="rId5"/>
          <a:stretch>
            <a:fillRect/>
          </a:stretch>
        </p:blipFill>
        <p:spPr>
          <a:xfrm>
            <a:off x="178353" y="289509"/>
            <a:ext cx="1623157" cy="1395915"/>
          </a:xfrm>
          <a:prstGeom prst="rect">
            <a:avLst/>
          </a:prstGeom>
        </p:spPr>
      </p:pic>
      <p:sp>
        <p:nvSpPr>
          <p:cNvPr id="8" name="Rectangle 7"/>
          <p:cNvSpPr/>
          <p:nvPr/>
        </p:nvSpPr>
        <p:spPr>
          <a:xfrm>
            <a:off x="178353" y="1685424"/>
            <a:ext cx="1513107" cy="646331"/>
          </a:xfrm>
          <a:prstGeom prst="rect">
            <a:avLst/>
          </a:prstGeom>
        </p:spPr>
        <p:txBody>
          <a:bodyPr wrap="none">
            <a:spAutoFit/>
          </a:bodyPr>
          <a:lstStyle/>
          <a:p>
            <a:r>
              <a:rPr lang="en-US" dirty="0" smtClean="0"/>
              <a:t>A/RES/70/235</a:t>
            </a:r>
          </a:p>
          <a:p>
            <a:r>
              <a:rPr lang="en-US" dirty="0" smtClean="0"/>
              <a:t>A/RES/69/245</a:t>
            </a:r>
            <a:endParaRPr lang="en-US" dirty="0"/>
          </a:p>
        </p:txBody>
      </p:sp>
    </p:spTree>
    <p:extLst>
      <p:ext uri="{BB962C8B-B14F-4D97-AF65-F5344CB8AC3E}">
        <p14:creationId xmlns:p14="http://schemas.microsoft.com/office/powerpoint/2010/main" val="68960556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701648" y="951580"/>
            <a:ext cx="4232523" cy="461665"/>
          </a:xfrm>
          <a:prstGeom prst="rect">
            <a:avLst/>
          </a:prstGeom>
        </p:spPr>
        <p:txBody>
          <a:bodyPr wrap="square">
            <a:spAutoFit/>
          </a:bodyPr>
          <a:lstStyle/>
          <a:p>
            <a:r>
              <a:rPr lang="en-US" sz="1200" b="1" dirty="0"/>
              <a:t>Predicting the impact of ocean acidification on </a:t>
            </a:r>
            <a:r>
              <a:rPr lang="en-US" sz="1200" b="1" dirty="0" err="1"/>
              <a:t>pteropods</a:t>
            </a:r>
            <a:r>
              <a:rPr lang="en-US" sz="1200" b="1" dirty="0"/>
              <a:t> in the Arctic</a:t>
            </a:r>
          </a:p>
        </p:txBody>
      </p:sp>
      <p:sp>
        <p:nvSpPr>
          <p:cNvPr id="2" name="TextBox 1"/>
          <p:cNvSpPr txBox="1"/>
          <p:nvPr/>
        </p:nvSpPr>
        <p:spPr>
          <a:xfrm>
            <a:off x="3945719" y="235466"/>
            <a:ext cx="3211970" cy="433196"/>
          </a:xfrm>
          <a:prstGeom prst="rect">
            <a:avLst/>
          </a:prstGeom>
          <a:noFill/>
        </p:spPr>
        <p:txBody>
          <a:bodyPr wrap="none" rtlCol="0">
            <a:spAutoFit/>
          </a:bodyPr>
          <a:lstStyle/>
          <a:p>
            <a:r>
              <a:rPr lang="en-US" sz="2215" b="1" dirty="0"/>
              <a:t>OBIS Science Applications</a:t>
            </a:r>
          </a:p>
        </p:txBody>
      </p:sp>
      <p:pic>
        <p:nvPicPr>
          <p:cNvPr id="3" name="Picture 2"/>
          <p:cNvPicPr>
            <a:picLocks noChangeAspect="1"/>
          </p:cNvPicPr>
          <p:nvPr/>
        </p:nvPicPr>
        <p:blipFill>
          <a:blip r:embed="rId3"/>
          <a:stretch>
            <a:fillRect/>
          </a:stretch>
        </p:blipFill>
        <p:spPr>
          <a:xfrm>
            <a:off x="630971" y="951580"/>
            <a:ext cx="3989631" cy="2707249"/>
          </a:xfrm>
          <a:prstGeom prst="rect">
            <a:avLst/>
          </a:prstGeom>
          <a:ln>
            <a:noFill/>
          </a:ln>
        </p:spPr>
      </p:pic>
      <p:sp>
        <p:nvSpPr>
          <p:cNvPr id="4" name="Rectangle 3"/>
          <p:cNvSpPr/>
          <p:nvPr/>
        </p:nvSpPr>
        <p:spPr>
          <a:xfrm>
            <a:off x="2930720" y="1164330"/>
            <a:ext cx="1978269" cy="838050"/>
          </a:xfrm>
          <a:prstGeom prst="rect">
            <a:avLst/>
          </a:prstGeom>
          <a:solidFill>
            <a:schemeClr val="bg1"/>
          </a:solidFill>
        </p:spPr>
        <p:txBody>
          <a:bodyPr wrap="square">
            <a:spAutoFit/>
          </a:bodyPr>
          <a:lstStyle/>
          <a:p>
            <a:r>
              <a:rPr lang="en-US" sz="969" dirty="0">
                <a:solidFill>
                  <a:srgbClr val="333333"/>
                </a:solidFill>
                <a:latin typeface="PT Sans" charset="-52"/>
              </a:rPr>
              <a:t>Percentage of change in mean species occupancy compared to a pre-1985 baseline, finding a ~22% decrease in site occupancy by Celtic Sea </a:t>
            </a:r>
            <a:r>
              <a:rPr lang="en-US" sz="969" dirty="0" err="1">
                <a:solidFill>
                  <a:srgbClr val="333333"/>
                </a:solidFill>
                <a:latin typeface="PT Sans" charset="-52"/>
              </a:rPr>
              <a:t>molluscs</a:t>
            </a:r>
            <a:r>
              <a:rPr lang="en-US" sz="969" dirty="0">
                <a:solidFill>
                  <a:srgbClr val="333333"/>
                </a:solidFill>
                <a:latin typeface="PT Sans" charset="-52"/>
              </a:rPr>
              <a:t> since 1985</a:t>
            </a:r>
            <a:endParaRPr lang="en-US" sz="969" dirty="0"/>
          </a:p>
        </p:txBody>
      </p:sp>
      <p:pic>
        <p:nvPicPr>
          <p:cNvPr id="5" name="Picture 4" descr="Screen Shot 2016-07-05 at 22.52.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2782" y="1185964"/>
            <a:ext cx="1326491" cy="1362129"/>
          </a:xfrm>
          <a:prstGeom prst="rect">
            <a:avLst/>
          </a:prstGeom>
        </p:spPr>
      </p:pic>
      <p:pic>
        <p:nvPicPr>
          <p:cNvPr id="6" name="Picture 5" descr="Screen Shot 2016-07-05 at 22.51.4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0026" y="1199168"/>
            <a:ext cx="1292756" cy="1335718"/>
          </a:xfrm>
          <a:prstGeom prst="rect">
            <a:avLst/>
          </a:prstGeom>
        </p:spPr>
      </p:pic>
      <p:pic>
        <p:nvPicPr>
          <p:cNvPr id="7" name="Picture 6" descr="Screen Shot 2016-07-05 at 22.51.4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1648" y="1199168"/>
            <a:ext cx="1308378" cy="1335718"/>
          </a:xfrm>
          <a:prstGeom prst="rect">
            <a:avLst/>
          </a:prstGeom>
        </p:spPr>
      </p:pic>
      <p:pic>
        <p:nvPicPr>
          <p:cNvPr id="8" name="Picture 7" descr="Screen Shot 2016-07-05 at 22.34.1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5121" y="2644304"/>
            <a:ext cx="2842566" cy="213821"/>
          </a:xfrm>
          <a:prstGeom prst="rect">
            <a:avLst/>
          </a:prstGeom>
        </p:spPr>
      </p:pic>
      <p:sp>
        <p:nvSpPr>
          <p:cNvPr id="9" name="Rectangle 8"/>
          <p:cNvSpPr/>
          <p:nvPr/>
        </p:nvSpPr>
        <p:spPr>
          <a:xfrm>
            <a:off x="7460855" y="2944174"/>
            <a:ext cx="2485560" cy="539763"/>
          </a:xfrm>
          <a:prstGeom prst="rect">
            <a:avLst/>
          </a:prstGeom>
        </p:spPr>
        <p:txBody>
          <a:bodyPr wrap="square">
            <a:spAutoFit/>
          </a:bodyPr>
          <a:lstStyle/>
          <a:p>
            <a:r>
              <a:rPr lang="en-US" sz="969" dirty="0" err="1">
                <a:latin typeface="Helvetica"/>
                <a:cs typeface="Helvetica"/>
              </a:rPr>
              <a:t>Pteropods</a:t>
            </a:r>
            <a:r>
              <a:rPr lang="en-US" sz="969" dirty="0">
                <a:latin typeface="Helvetica"/>
                <a:cs typeface="Helvetica"/>
              </a:rPr>
              <a:t> or ‘Ocean butterflies’, are a food source for fish, and have a key ecological role in polar ocean ecosystems</a:t>
            </a:r>
          </a:p>
        </p:txBody>
      </p:sp>
      <p:pic>
        <p:nvPicPr>
          <p:cNvPr id="10" name="Picture 9" descr="pteropod.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4523" y="3004723"/>
            <a:ext cx="606332" cy="450834"/>
          </a:xfrm>
          <a:prstGeom prst="rect">
            <a:avLst/>
          </a:prstGeom>
        </p:spPr>
      </p:pic>
      <p:sp>
        <p:nvSpPr>
          <p:cNvPr id="13" name="TextBox 12"/>
          <p:cNvSpPr txBox="1"/>
          <p:nvPr/>
        </p:nvSpPr>
        <p:spPr>
          <a:xfrm>
            <a:off x="830241" y="951580"/>
            <a:ext cx="2673745" cy="284052"/>
          </a:xfrm>
          <a:prstGeom prst="rect">
            <a:avLst/>
          </a:prstGeom>
          <a:solidFill>
            <a:schemeClr val="bg1"/>
          </a:solidFill>
        </p:spPr>
        <p:txBody>
          <a:bodyPr wrap="none" rtlCol="0">
            <a:spAutoFit/>
          </a:bodyPr>
          <a:lstStyle/>
          <a:p>
            <a:r>
              <a:rPr lang="en-US" sz="1200" b="1" dirty="0"/>
              <a:t>Developing a new species trend index</a:t>
            </a:r>
          </a:p>
        </p:txBody>
      </p:sp>
      <p:pic>
        <p:nvPicPr>
          <p:cNvPr id="14" name="Picture 13"/>
          <p:cNvPicPr>
            <a:picLocks noChangeAspect="1"/>
          </p:cNvPicPr>
          <p:nvPr/>
        </p:nvPicPr>
        <p:blipFill>
          <a:blip r:embed="rId9"/>
          <a:stretch>
            <a:fillRect/>
          </a:stretch>
        </p:blipFill>
        <p:spPr>
          <a:xfrm>
            <a:off x="630971" y="3871579"/>
            <a:ext cx="2931195" cy="2441462"/>
          </a:xfrm>
          <a:prstGeom prst="rect">
            <a:avLst/>
          </a:prstGeom>
        </p:spPr>
      </p:pic>
      <p:sp>
        <p:nvSpPr>
          <p:cNvPr id="15" name="Rectangle 14"/>
          <p:cNvSpPr/>
          <p:nvPr/>
        </p:nvSpPr>
        <p:spPr>
          <a:xfrm>
            <a:off x="2057498" y="3941747"/>
            <a:ext cx="3470847" cy="1186479"/>
          </a:xfrm>
          <a:prstGeom prst="rect">
            <a:avLst/>
          </a:prstGeom>
        </p:spPr>
        <p:txBody>
          <a:bodyPr wrap="square">
            <a:spAutoFit/>
          </a:bodyPr>
          <a:lstStyle/>
          <a:p>
            <a:r>
              <a:rPr lang="en-US" sz="1200" b="1" dirty="0"/>
              <a:t>Systematic biodiversity change - global </a:t>
            </a:r>
            <a:r>
              <a:rPr lang="en-US" sz="1200" b="1" dirty="0" err="1"/>
              <a:t>reorganisation</a:t>
            </a:r>
            <a:r>
              <a:rPr lang="en-US" sz="1200" b="1" dirty="0"/>
              <a:t> of species </a:t>
            </a:r>
            <a:r>
              <a:rPr lang="en-US" sz="1200" b="1" dirty="0" smtClean="0"/>
              <a:t>pools</a:t>
            </a:r>
          </a:p>
          <a:p>
            <a:endParaRPr lang="en-US" dirty="0" smtClean="0"/>
          </a:p>
          <a:p>
            <a:r>
              <a:rPr lang="en-US" sz="970" dirty="0" smtClean="0"/>
              <a:t>A </a:t>
            </a:r>
            <a:r>
              <a:rPr lang="en-US" sz="970" dirty="0"/>
              <a:t>global study based on time series datasets from OBIS published in Science in 2014 detected temporal species community composition change, not systematic loss of diversity.</a:t>
            </a:r>
          </a:p>
        </p:txBody>
      </p:sp>
      <p:pic>
        <p:nvPicPr>
          <p:cNvPr id="16" name="Picture 15"/>
          <p:cNvPicPr>
            <a:picLocks noChangeAspect="1"/>
          </p:cNvPicPr>
          <p:nvPr/>
        </p:nvPicPr>
        <p:blipFill>
          <a:blip r:embed="rId10"/>
          <a:stretch>
            <a:fillRect/>
          </a:stretch>
        </p:blipFill>
        <p:spPr>
          <a:xfrm>
            <a:off x="7490334" y="4034153"/>
            <a:ext cx="3064519" cy="2043013"/>
          </a:xfrm>
          <a:prstGeom prst="rect">
            <a:avLst/>
          </a:prstGeom>
        </p:spPr>
      </p:pic>
      <p:sp>
        <p:nvSpPr>
          <p:cNvPr id="17" name="Rectangle 16"/>
          <p:cNvSpPr/>
          <p:nvPr/>
        </p:nvSpPr>
        <p:spPr>
          <a:xfrm>
            <a:off x="6511014" y="3710914"/>
            <a:ext cx="4290780" cy="461665"/>
          </a:xfrm>
          <a:prstGeom prst="rect">
            <a:avLst/>
          </a:prstGeom>
        </p:spPr>
        <p:txBody>
          <a:bodyPr wrap="square">
            <a:spAutoFit/>
          </a:bodyPr>
          <a:lstStyle/>
          <a:p>
            <a:r>
              <a:rPr lang="en-US" sz="1200" b="1" dirty="0"/>
              <a:t>Habitat-based cetacean density models for the U.S. Atlantic and Gulf of Mexico</a:t>
            </a:r>
          </a:p>
        </p:txBody>
      </p:sp>
    </p:spTree>
    <p:extLst>
      <p:ext uri="{BB962C8B-B14F-4D97-AF65-F5344CB8AC3E}">
        <p14:creationId xmlns:p14="http://schemas.microsoft.com/office/powerpoint/2010/main" val="2858089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descr="Screen shot 2013-03-04 at 16.18.3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6532" y="1439656"/>
            <a:ext cx="2238375" cy="21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8" name="Picture 3" descr="Screen shot 2013-03-04 at 16.18.5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61336" y="1439656"/>
            <a:ext cx="2241947" cy="21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4" descr="Screen shot 2013-03-04 at 16.19.10.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85423" y="1441246"/>
            <a:ext cx="2241947"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5" descr="Screen shot 2013-03-04 at 16.19.2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20579" y="3600243"/>
            <a:ext cx="2299097"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descr="Screen shot 2013-03-04 at 16.20.3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16105" y="3600243"/>
            <a:ext cx="2268140"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7" descr="Screen shot 2013-03-04 at 16.20.23.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0421" y="3600243"/>
            <a:ext cx="2250281"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Box 8"/>
          <p:cNvSpPr txBox="1">
            <a:spLocks noChangeArrowheads="1"/>
          </p:cNvSpPr>
          <p:nvPr/>
        </p:nvSpPr>
        <p:spPr bwMode="auto">
          <a:xfrm>
            <a:off x="2686052" y="882443"/>
            <a:ext cx="664249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600" dirty="0"/>
              <a:t>North Pacific regional EBSA workshop, Moscow, </a:t>
            </a:r>
          </a:p>
          <a:p>
            <a:pPr algn="ctr"/>
            <a:r>
              <a:rPr lang="en-US" altLang="en-US" sz="1600" dirty="0"/>
              <a:t>25 Feb – 1 March 2013</a:t>
            </a:r>
          </a:p>
        </p:txBody>
      </p:sp>
      <p:sp>
        <p:nvSpPr>
          <p:cNvPr id="34824" name="Rectangle 1"/>
          <p:cNvSpPr>
            <a:spLocks noChangeArrowheads="1"/>
          </p:cNvSpPr>
          <p:nvPr/>
        </p:nvSpPr>
        <p:spPr bwMode="auto">
          <a:xfrm>
            <a:off x="3018236" y="138244"/>
            <a:ext cx="6048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dirty="0">
                <a:solidFill>
                  <a:srgbClr val="000000"/>
                </a:solidFill>
                <a:latin typeface="Helvetica" charset="0"/>
              </a:rPr>
              <a:t>OBIS contributions to the CBD EBSA process</a:t>
            </a:r>
          </a:p>
        </p:txBody>
      </p:sp>
      <p:sp>
        <p:nvSpPr>
          <p:cNvPr id="2" name="Rectangle 1"/>
          <p:cNvSpPr/>
          <p:nvPr/>
        </p:nvSpPr>
        <p:spPr>
          <a:xfrm>
            <a:off x="94628" y="5773531"/>
            <a:ext cx="11895589" cy="646331"/>
          </a:xfrm>
          <a:prstGeom prst="rect">
            <a:avLst/>
          </a:prstGeom>
        </p:spPr>
        <p:txBody>
          <a:bodyPr wrap="square">
            <a:spAutoFit/>
          </a:bodyPr>
          <a:lstStyle/>
          <a:p>
            <a:r>
              <a:rPr lang="en-GB" dirty="0">
                <a:ea typeface="SimSun" charset="-122"/>
              </a:rPr>
              <a:t>In 2010, the CBD Conference of the Parties (COP, decision X/29, paragraph 36) asked IOC, through its OBIS, to provide scientific and technical support to the CBD secretariat in convening a series of regional workshops on EBSAs</a:t>
            </a:r>
            <a:r>
              <a:rPr lang="en-US" dirty="0"/>
              <a:t> </a:t>
            </a:r>
            <a:r>
              <a:rPr lang="en-GB" dirty="0">
                <a:ea typeface="SimSun" charset="-122"/>
              </a:rPr>
              <a:t> </a:t>
            </a:r>
            <a:endParaRPr lang="en-US" dirty="0"/>
          </a:p>
        </p:txBody>
      </p:sp>
    </p:spTree>
    <p:extLst>
      <p:ext uri="{BB962C8B-B14F-4D97-AF65-F5344CB8AC3E}">
        <p14:creationId xmlns:p14="http://schemas.microsoft.com/office/powerpoint/2010/main" val="7543816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0755" y="474370"/>
            <a:ext cx="8453538" cy="3199668"/>
          </a:xfrm>
          <a:prstGeom prst="rect">
            <a:avLst/>
          </a:prstGeom>
        </p:spPr>
      </p:pic>
      <p:pic>
        <p:nvPicPr>
          <p:cNvPr id="3" name="Picture 2"/>
          <p:cNvPicPr>
            <a:picLocks noChangeAspect="1"/>
          </p:cNvPicPr>
          <p:nvPr/>
        </p:nvPicPr>
        <p:blipFill>
          <a:blip r:embed="rId4"/>
          <a:stretch>
            <a:fillRect/>
          </a:stretch>
        </p:blipFill>
        <p:spPr>
          <a:xfrm>
            <a:off x="6515659" y="3584297"/>
            <a:ext cx="2766779" cy="3185988"/>
          </a:xfrm>
          <a:prstGeom prst="rect">
            <a:avLst/>
          </a:prstGeom>
        </p:spPr>
      </p:pic>
      <p:pic>
        <p:nvPicPr>
          <p:cNvPr id="4" name="Picture 3"/>
          <p:cNvPicPr>
            <a:picLocks noChangeAspect="1"/>
          </p:cNvPicPr>
          <p:nvPr/>
        </p:nvPicPr>
        <p:blipFill>
          <a:blip r:embed="rId5"/>
          <a:stretch>
            <a:fillRect/>
          </a:stretch>
        </p:blipFill>
        <p:spPr>
          <a:xfrm>
            <a:off x="2787748" y="3785000"/>
            <a:ext cx="3383754" cy="2666857"/>
          </a:xfrm>
          <a:prstGeom prst="rect">
            <a:avLst/>
          </a:prstGeom>
        </p:spPr>
      </p:pic>
      <p:sp>
        <p:nvSpPr>
          <p:cNvPr id="5" name="TextBox 4"/>
          <p:cNvSpPr txBox="1"/>
          <p:nvPr/>
        </p:nvSpPr>
        <p:spPr>
          <a:xfrm>
            <a:off x="1599438" y="79151"/>
            <a:ext cx="9199250" cy="461665"/>
          </a:xfrm>
          <a:prstGeom prst="rect">
            <a:avLst/>
          </a:prstGeom>
          <a:noFill/>
        </p:spPr>
        <p:txBody>
          <a:bodyPr wrap="none" rtlCol="0">
            <a:spAutoFit/>
          </a:bodyPr>
          <a:lstStyle/>
          <a:p>
            <a:r>
              <a:rPr lang="en-US" sz="2400" b="1" dirty="0"/>
              <a:t>OBIS </a:t>
            </a:r>
            <a:r>
              <a:rPr lang="en-US" sz="2400" b="1" dirty="0" smtClean="0"/>
              <a:t>is a supporting </a:t>
            </a:r>
            <a:r>
              <a:rPr lang="en-US" sz="2400" b="1" dirty="0"/>
              <a:t>data system for the First World Ocean Assessment</a:t>
            </a:r>
          </a:p>
        </p:txBody>
      </p:sp>
    </p:spTree>
    <p:extLst>
      <p:ext uri="{BB962C8B-B14F-4D97-AF65-F5344CB8AC3E}">
        <p14:creationId xmlns:p14="http://schemas.microsoft.com/office/powerpoint/2010/main" val="1484858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729</TotalTime>
  <Words>1742</Words>
  <Application>Microsoft Macintosh PowerPoint</Application>
  <PresentationFormat>Custom</PresentationFormat>
  <Paragraphs>164</Paragraphs>
  <Slides>24</Slides>
  <Notes>22</Notes>
  <HiddenSlides>0</HiddenSlides>
  <MMClips>2</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Retrospect</vt:lpstr>
      <vt:lpstr>Ocean Biogeographic Information System a biodiversity data sharing platform and clearing house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 de Lichtervelde</dc:creator>
  <cp:lastModifiedBy>MacPro2015</cp:lastModifiedBy>
  <cp:revision>72</cp:revision>
  <dcterms:created xsi:type="dcterms:W3CDTF">2016-12-01T13:08:01Z</dcterms:created>
  <dcterms:modified xsi:type="dcterms:W3CDTF">2017-03-08T08:23:42Z</dcterms:modified>
</cp:coreProperties>
</file>